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290" r:id="rId3"/>
    <p:sldId id="264" r:id="rId4"/>
    <p:sldId id="265" r:id="rId5"/>
    <p:sldId id="274" r:id="rId6"/>
    <p:sldId id="275" r:id="rId7"/>
    <p:sldId id="277" r:id="rId8"/>
    <p:sldId id="276" r:id="rId9"/>
    <p:sldId id="278" r:id="rId10"/>
    <p:sldId id="289" r:id="rId11"/>
    <p:sldId id="284" r:id="rId12"/>
    <p:sldId id="285" r:id="rId13"/>
    <p:sldId id="287" r:id="rId14"/>
    <p:sldId id="288" r:id="rId15"/>
    <p:sldId id="279" r:id="rId16"/>
    <p:sldId id="281" r:id="rId17"/>
    <p:sldId id="292" r:id="rId18"/>
    <p:sldId id="293" r:id="rId19"/>
    <p:sldId id="294" r:id="rId20"/>
    <p:sldId id="335" r:id="rId21"/>
    <p:sldId id="336" r:id="rId22"/>
    <p:sldId id="295" r:id="rId23"/>
    <p:sldId id="296" r:id="rId24"/>
    <p:sldId id="297" r:id="rId25"/>
    <p:sldId id="321" r:id="rId26"/>
    <p:sldId id="298" r:id="rId27"/>
    <p:sldId id="299" r:id="rId28"/>
    <p:sldId id="316" r:id="rId29"/>
    <p:sldId id="319" r:id="rId30"/>
    <p:sldId id="318" r:id="rId31"/>
    <p:sldId id="302" r:id="rId32"/>
    <p:sldId id="320" r:id="rId33"/>
    <p:sldId id="303" r:id="rId34"/>
    <p:sldId id="304" r:id="rId35"/>
    <p:sldId id="337" r:id="rId36"/>
    <p:sldId id="338" r:id="rId37"/>
    <p:sldId id="339" r:id="rId38"/>
    <p:sldId id="340" r:id="rId39"/>
    <p:sldId id="341" r:id="rId40"/>
    <p:sldId id="342" r:id="rId41"/>
    <p:sldId id="343" r:id="rId42"/>
    <p:sldId id="314" r:id="rId43"/>
    <p:sldId id="315" r:id="rId44"/>
    <p:sldId id="291" r:id="rId45"/>
    <p:sldId id="322" r:id="rId46"/>
    <p:sldId id="323" r:id="rId47"/>
    <p:sldId id="333" r:id="rId48"/>
    <p:sldId id="334" r:id="rId49"/>
    <p:sldId id="324" r:id="rId50"/>
    <p:sldId id="325" r:id="rId51"/>
    <p:sldId id="326" r:id="rId52"/>
    <p:sldId id="327" r:id="rId53"/>
    <p:sldId id="328" r:id="rId54"/>
    <p:sldId id="329" r:id="rId55"/>
    <p:sldId id="330" r:id="rId56"/>
    <p:sldId id="331" r:id="rId57"/>
    <p:sldId id="332" r:id="rId5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003563"/>
    <a:srgbClr val="0066FF"/>
    <a:srgbClr val="6666FF"/>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1" autoAdjust="0"/>
    <p:restoredTop sz="97875" autoAdjust="0"/>
  </p:normalViewPr>
  <p:slideViewPr>
    <p:cSldViewPr>
      <p:cViewPr varScale="1">
        <p:scale>
          <a:sx n="131" d="100"/>
          <a:sy n="131" d="100"/>
        </p:scale>
        <p:origin x="-318"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file:///D:\Documents%20and%20Settings\richard.banko\My%20Documents\Aquantis\MHK%20Topic%202\Hydro\Blades\950KW_40DT_6HD_2B_DOR_Results%20OUT.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Documents%20and%20Settings\richard.banko\My%20Documents\Aquantis\MHK%20Topic%202\Hydro\Blades\950KW_40DT_6HD_2B_DOR_Results%20OUT.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D:\Documents%20and%20Settings\richard.banko\My%20Documents\Aquantis\MHK%20Topic%202\Hydro\Static%20Stability_Apr'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ocuments%20and%20Settings\richard.banko\My%20Documents\Aquantis\MHK%20Topic%202\Hydro\Static%20Stability_Apr'1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ocuments%20and%20Settings\richard.banko\My%20Documents\Aquantis\MHK%20Topic%202\Hydro\Static%20Stability_Apr'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Documents%20and%20Settings\richard.banko\My%20Documents\Aquantis\MHK%20Topic%202\Hydro\Static%20Stability_Apr'12.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Documents%20and%20Settings\richard.banko\My%20Documents\Aquantis\MHK%20Topic%202\Hydro\Static%20Stability_Apr'12.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Documents%20and%20Settings\richard.banko\My%20Documents\Aquantis\MHK%20Topic%202\Hydro\Static%20Stability_Apr'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1200" b="0" i="0" u="none" strike="noStrike" baseline="0">
              <a:solidFill>
                <a:srgbClr val="000000"/>
              </a:solidFill>
              <a:latin typeface="Times New Roman"/>
              <a:ea typeface="Times New Roman"/>
              <a:cs typeface="Times New Roman"/>
            </a:defRPr>
          </a:pPr>
          <a:endParaRPr lang="en-US"/>
        </a:p>
      </c:txPr>
    </c:title>
    <c:autoTitleDeleted val="0"/>
    <c:plotArea>
      <c:layout>
        <c:manualLayout>
          <c:layoutTarget val="inner"/>
          <c:xMode val="edge"/>
          <c:yMode val="edge"/>
          <c:x val="0.14199404761904766"/>
          <c:y val="9.5251531058617667E-2"/>
          <c:w val="0.74212270341207365"/>
          <c:h val="0.77127484064491947"/>
        </c:manualLayout>
      </c:layout>
      <c:scatterChart>
        <c:scatterStyle val="lineMarker"/>
        <c:varyColors val="0"/>
        <c:ser>
          <c:idx val="0"/>
          <c:order val="0"/>
          <c:tx>
            <c:v>Torque</c:v>
          </c:tx>
          <c:marker>
            <c:symbol val="circle"/>
            <c:size val="6"/>
          </c:marker>
          <c:xVal>
            <c:numRef>
              <c:f>'950KW DOR TSR 10'!$AB$9:$AB$33</c:f>
              <c:numCache>
                <c:formatCode>0.00</c:formatCode>
                <c:ptCount val="25"/>
                <c:pt idx="0">
                  <c:v>0.10000000100000002</c:v>
                </c:pt>
                <c:pt idx="1">
                  <c:v>0.20000000300000001</c:v>
                </c:pt>
                <c:pt idx="2">
                  <c:v>0.30000001200000032</c:v>
                </c:pt>
                <c:pt idx="3">
                  <c:v>0.40000000600000002</c:v>
                </c:pt>
                <c:pt idx="4">
                  <c:v>0.5</c:v>
                </c:pt>
                <c:pt idx="5">
                  <c:v>0.60000002400000063</c:v>
                </c:pt>
                <c:pt idx="6">
                  <c:v>0.69999998800000218</c:v>
                </c:pt>
                <c:pt idx="7">
                  <c:v>0.80000001200000292</c:v>
                </c:pt>
                <c:pt idx="8">
                  <c:v>0.89999997600000425</c:v>
                </c:pt>
                <c:pt idx="9">
                  <c:v>1</c:v>
                </c:pt>
                <c:pt idx="10">
                  <c:v>1.1000000240000065</c:v>
                </c:pt>
                <c:pt idx="11">
                  <c:v>1.2000000479999955</c:v>
                </c:pt>
                <c:pt idx="12">
                  <c:v>1.2999999519999943</c:v>
                </c:pt>
                <c:pt idx="13">
                  <c:v>1.399999975999995</c:v>
                </c:pt>
                <c:pt idx="14">
                  <c:v>1.5</c:v>
                </c:pt>
                <c:pt idx="15">
                  <c:v>1.6000000240000065</c:v>
                </c:pt>
                <c:pt idx="16">
                  <c:v>1.7000000479999979</c:v>
                </c:pt>
                <c:pt idx="17">
                  <c:v>1.7999999519999974</c:v>
                </c:pt>
                <c:pt idx="18">
                  <c:v>1.899999975999995</c:v>
                </c:pt>
                <c:pt idx="19">
                  <c:v>2</c:v>
                </c:pt>
                <c:pt idx="20">
                  <c:v>2.0999999049999998</c:v>
                </c:pt>
                <c:pt idx="21">
                  <c:v>2.2000000480000113</c:v>
                </c:pt>
                <c:pt idx="22">
                  <c:v>2.2999999520000012</c:v>
                </c:pt>
                <c:pt idx="23">
                  <c:v>2.4000000949999998</c:v>
                </c:pt>
                <c:pt idx="24">
                  <c:v>2.5</c:v>
                </c:pt>
              </c:numCache>
            </c:numRef>
          </c:xVal>
          <c:yVal>
            <c:numRef>
              <c:f>'950KW DOR TSR 10'!$AG$9:$AG$33</c:f>
              <c:numCache>
                <c:formatCode>#,##0</c:formatCode>
                <c:ptCount val="25"/>
                <c:pt idx="0">
                  <c:v>3.7363934520000002</c:v>
                </c:pt>
                <c:pt idx="1">
                  <c:v>15.257979392999999</c:v>
                </c:pt>
                <c:pt idx="2">
                  <c:v>34.095726013000011</c:v>
                </c:pt>
                <c:pt idx="3">
                  <c:v>61.031917571999998</c:v>
                </c:pt>
                <c:pt idx="4">
                  <c:v>94.971008300999685</c:v>
                </c:pt>
                <c:pt idx="5">
                  <c:v>137.32183837900081</c:v>
                </c:pt>
                <c:pt idx="6">
                  <c:v>186.36222839400057</c:v>
                </c:pt>
                <c:pt idx="7">
                  <c:v>242.87539672900002</c:v>
                </c:pt>
                <c:pt idx="8">
                  <c:v>308.26937866199899</c:v>
                </c:pt>
                <c:pt idx="9">
                  <c:v>379.884033203</c:v>
                </c:pt>
                <c:pt idx="10">
                  <c:v>460.69259643599969</c:v>
                </c:pt>
                <c:pt idx="11">
                  <c:v>547.40844726600369</c:v>
                </c:pt>
                <c:pt idx="12">
                  <c:v>643.63159179700006</c:v>
                </c:pt>
                <c:pt idx="13">
                  <c:v>745.44891357400002</c:v>
                </c:pt>
                <c:pt idx="14">
                  <c:v>854.73889160200054</c:v>
                </c:pt>
                <c:pt idx="15">
                  <c:v>974.00567627000055</c:v>
                </c:pt>
                <c:pt idx="16">
                  <c:v>1098.396850586</c:v>
                </c:pt>
                <c:pt idx="17">
                  <c:v>1233.077514648</c:v>
                </c:pt>
                <c:pt idx="18">
                  <c:v>1372.5703124999998</c:v>
                </c:pt>
                <c:pt idx="19">
                  <c:v>1522.6661376949999</c:v>
                </c:pt>
                <c:pt idx="20">
                  <c:v>1677.2598876950001</c:v>
                </c:pt>
                <c:pt idx="21">
                  <c:v>1842.7703857420001</c:v>
                </c:pt>
                <c:pt idx="22">
                  <c:v>2012.465820312</c:v>
                </c:pt>
                <c:pt idx="23">
                  <c:v>2189.6337890619998</c:v>
                </c:pt>
                <c:pt idx="24">
                  <c:v>2378.1875</c:v>
                </c:pt>
              </c:numCache>
            </c:numRef>
          </c:yVal>
          <c:smooth val="0"/>
        </c:ser>
        <c:dLbls>
          <c:showLegendKey val="0"/>
          <c:showVal val="0"/>
          <c:showCatName val="0"/>
          <c:showSerName val="0"/>
          <c:showPercent val="0"/>
          <c:showBubbleSize val="0"/>
        </c:dLbls>
        <c:axId val="78931072"/>
        <c:axId val="78931648"/>
      </c:scatterChart>
      <c:valAx>
        <c:axId val="78931072"/>
        <c:scaling>
          <c:orientation val="minMax"/>
          <c:min val="0"/>
        </c:scaling>
        <c:delete val="0"/>
        <c:axPos val="b"/>
        <c:numFmt formatCode="0.0" sourceLinked="0"/>
        <c:majorTickMark val="in"/>
        <c:minorTickMark val="in"/>
        <c:tickLblPos val="nextTo"/>
        <c:spPr>
          <a:noFill/>
          <a:ln w="15875">
            <a:solidFill>
              <a:sysClr val="windowText" lastClr="000000"/>
            </a:solidFill>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78931648"/>
        <c:crossesAt val="0"/>
        <c:crossBetween val="midCat"/>
      </c:valAx>
      <c:valAx>
        <c:axId val="78931648"/>
        <c:scaling>
          <c:orientation val="minMax"/>
          <c:min val="0"/>
        </c:scaling>
        <c:delete val="0"/>
        <c:axPos val="l"/>
        <c:numFmt formatCode="0.0" sourceLinked="0"/>
        <c:majorTickMark val="in"/>
        <c:minorTickMark val="none"/>
        <c:tickLblPos val="nextTo"/>
        <c:spPr>
          <a:ln w="15875">
            <a:solidFill>
              <a:schemeClr val="tx1"/>
            </a:solidFill>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78931072"/>
        <c:crossesAt val="0"/>
        <c:crossBetween val="midCat"/>
      </c:valAx>
      <c:spPr>
        <a:solidFill>
          <a:srgbClr val="FFFFFF"/>
        </a:solidFill>
        <a:ln>
          <a:solidFill>
            <a:schemeClr val="tx1"/>
          </a:solidFill>
        </a:ln>
      </c:spPr>
    </c:plotArea>
    <c:plotVisOnly val="1"/>
    <c:dispBlanksAs val="gap"/>
    <c:showDLblsOverMax val="0"/>
  </c:chart>
  <c:txPr>
    <a:bodyPr/>
    <a:lstStyle/>
    <a:p>
      <a:pPr>
        <a:defRPr sz="100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4636482939632549"/>
          <c:y val="1.9230769230769239E-2"/>
        </c:manualLayout>
      </c:layout>
      <c:overlay val="0"/>
      <c:txPr>
        <a:bodyPr/>
        <a:lstStyle/>
        <a:p>
          <a:pPr>
            <a:defRPr sz="1200" b="0" i="0" u="none" strike="noStrike" baseline="0">
              <a:solidFill>
                <a:srgbClr val="000000"/>
              </a:solidFill>
              <a:latin typeface="Times New Roman"/>
              <a:ea typeface="Times New Roman"/>
              <a:cs typeface="Times New Roman"/>
            </a:defRPr>
          </a:pPr>
          <a:endParaRPr lang="en-US"/>
        </a:p>
      </c:txPr>
    </c:title>
    <c:autoTitleDeleted val="0"/>
    <c:plotArea>
      <c:layout>
        <c:manualLayout>
          <c:layoutTarget val="inner"/>
          <c:xMode val="edge"/>
          <c:yMode val="edge"/>
          <c:x val="0.13893361390171055"/>
          <c:y val="9.7800575408843141E-2"/>
          <c:w val="0.72518915738980916"/>
          <c:h val="0.76552066929133855"/>
        </c:manualLayout>
      </c:layout>
      <c:scatterChart>
        <c:scatterStyle val="lineMarker"/>
        <c:varyColors val="0"/>
        <c:ser>
          <c:idx val="0"/>
          <c:order val="0"/>
          <c:tx>
            <c:v>Thrust</c:v>
          </c:tx>
          <c:marker>
            <c:symbol val="circle"/>
            <c:size val="6"/>
          </c:marker>
          <c:xVal>
            <c:numRef>
              <c:f>'950KW DOR TSR 10'!$AB$9:$AB$33</c:f>
              <c:numCache>
                <c:formatCode>0.00</c:formatCode>
                <c:ptCount val="25"/>
                <c:pt idx="0">
                  <c:v>0.10000000100000002</c:v>
                </c:pt>
                <c:pt idx="1">
                  <c:v>0.20000000300000001</c:v>
                </c:pt>
                <c:pt idx="2">
                  <c:v>0.30000001200000032</c:v>
                </c:pt>
                <c:pt idx="3">
                  <c:v>0.40000000600000002</c:v>
                </c:pt>
                <c:pt idx="4">
                  <c:v>0.5</c:v>
                </c:pt>
                <c:pt idx="5">
                  <c:v>0.60000002400000063</c:v>
                </c:pt>
                <c:pt idx="6">
                  <c:v>0.69999998800000063</c:v>
                </c:pt>
                <c:pt idx="7">
                  <c:v>0.80000001200000292</c:v>
                </c:pt>
                <c:pt idx="8">
                  <c:v>0.89999997600000292</c:v>
                </c:pt>
                <c:pt idx="9">
                  <c:v>1</c:v>
                </c:pt>
                <c:pt idx="10">
                  <c:v>1.1000000240000065</c:v>
                </c:pt>
                <c:pt idx="11">
                  <c:v>1.2000000479999955</c:v>
                </c:pt>
                <c:pt idx="12">
                  <c:v>1.2999999519999943</c:v>
                </c:pt>
                <c:pt idx="13">
                  <c:v>1.399999975999995</c:v>
                </c:pt>
                <c:pt idx="14">
                  <c:v>1.5</c:v>
                </c:pt>
                <c:pt idx="15">
                  <c:v>1.6000000240000065</c:v>
                </c:pt>
                <c:pt idx="16">
                  <c:v>1.7000000479999955</c:v>
                </c:pt>
                <c:pt idx="17">
                  <c:v>1.7999999519999943</c:v>
                </c:pt>
                <c:pt idx="18">
                  <c:v>1.899999975999995</c:v>
                </c:pt>
                <c:pt idx="19">
                  <c:v>2</c:v>
                </c:pt>
                <c:pt idx="20">
                  <c:v>2.0999999049999998</c:v>
                </c:pt>
                <c:pt idx="21">
                  <c:v>2.2000000480000113</c:v>
                </c:pt>
                <c:pt idx="22">
                  <c:v>2.2999999520000012</c:v>
                </c:pt>
                <c:pt idx="23">
                  <c:v>2.4000000949999998</c:v>
                </c:pt>
                <c:pt idx="24">
                  <c:v>2.5</c:v>
                </c:pt>
              </c:numCache>
            </c:numRef>
          </c:xVal>
          <c:yVal>
            <c:numRef>
              <c:f>'950KW DOR TSR 10'!$AH$9:$AH$33</c:f>
              <c:numCache>
                <c:formatCode>#,##0</c:formatCode>
                <c:ptCount val="25"/>
                <c:pt idx="0">
                  <c:v>5.2510342599999751</c:v>
                </c:pt>
                <c:pt idx="1">
                  <c:v>20.956466674999909</c:v>
                </c:pt>
                <c:pt idx="2">
                  <c:v>47.188091278000002</c:v>
                </c:pt>
                <c:pt idx="3">
                  <c:v>83.825866699000002</c:v>
                </c:pt>
                <c:pt idx="4">
                  <c:v>131.03807067899999</c:v>
                </c:pt>
                <c:pt idx="5">
                  <c:v>188.60820007300001</c:v>
                </c:pt>
                <c:pt idx="6">
                  <c:v>256.80096435500002</c:v>
                </c:pt>
                <c:pt idx="7">
                  <c:v>335.49578857399899</c:v>
                </c:pt>
                <c:pt idx="8">
                  <c:v>424.47677612299839</c:v>
                </c:pt>
                <c:pt idx="9">
                  <c:v>524.15228271499689</c:v>
                </c:pt>
                <c:pt idx="10">
                  <c:v>634.06549072299947</c:v>
                </c:pt>
                <c:pt idx="11">
                  <c:v>754.72174072300004</c:v>
                </c:pt>
                <c:pt idx="12">
                  <c:v>885.56713867200006</c:v>
                </c:pt>
                <c:pt idx="13">
                  <c:v>1027.2038574220053</c:v>
                </c:pt>
                <c:pt idx="14">
                  <c:v>1179.3425292969998</c:v>
                </c:pt>
                <c:pt idx="15">
                  <c:v>1341.599243164</c:v>
                </c:pt>
                <c:pt idx="16">
                  <c:v>1514.7178955080001</c:v>
                </c:pt>
                <c:pt idx="17">
                  <c:v>1697.9071044920001</c:v>
                </c:pt>
                <c:pt idx="18">
                  <c:v>1892.0070800779999</c:v>
                </c:pt>
                <c:pt idx="19">
                  <c:v>2096.1281738279999</c:v>
                </c:pt>
                <c:pt idx="20">
                  <c:v>2311.2084960939997</c:v>
                </c:pt>
                <c:pt idx="21">
                  <c:v>2536.2619628910002</c:v>
                </c:pt>
                <c:pt idx="22">
                  <c:v>2772.3234863279999</c:v>
                </c:pt>
                <c:pt idx="23">
                  <c:v>3018.8869628910002</c:v>
                </c:pt>
                <c:pt idx="24">
                  <c:v>3275.351074219011</c:v>
                </c:pt>
              </c:numCache>
            </c:numRef>
          </c:yVal>
          <c:smooth val="0"/>
        </c:ser>
        <c:dLbls>
          <c:showLegendKey val="0"/>
          <c:showVal val="0"/>
          <c:showCatName val="0"/>
          <c:showSerName val="0"/>
          <c:showPercent val="0"/>
          <c:showBubbleSize val="0"/>
        </c:dLbls>
        <c:axId val="78929920"/>
        <c:axId val="78933952"/>
      </c:scatterChart>
      <c:valAx>
        <c:axId val="78929920"/>
        <c:scaling>
          <c:orientation val="minMax"/>
          <c:min val="0"/>
        </c:scaling>
        <c:delete val="0"/>
        <c:axPos val="b"/>
        <c:numFmt formatCode="0.0" sourceLinked="0"/>
        <c:majorTickMark val="in"/>
        <c:minorTickMark val="in"/>
        <c:tickLblPos val="nextTo"/>
        <c:spPr>
          <a:noFill/>
          <a:ln w="15875">
            <a:solidFill>
              <a:sysClr val="windowText" lastClr="000000"/>
            </a:solidFill>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78933952"/>
        <c:crossesAt val="0"/>
        <c:crossBetween val="midCat"/>
      </c:valAx>
      <c:valAx>
        <c:axId val="78933952"/>
        <c:scaling>
          <c:orientation val="minMax"/>
          <c:min val="0"/>
        </c:scaling>
        <c:delete val="0"/>
        <c:axPos val="l"/>
        <c:numFmt formatCode="0.0" sourceLinked="0"/>
        <c:majorTickMark val="in"/>
        <c:minorTickMark val="none"/>
        <c:tickLblPos val="nextTo"/>
        <c:spPr>
          <a:ln w="15875">
            <a:solidFill>
              <a:schemeClr val="tx1"/>
            </a:solidFill>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78929920"/>
        <c:crossesAt val="0"/>
        <c:crossBetween val="midCat"/>
      </c:valAx>
      <c:spPr>
        <a:solidFill>
          <a:srgbClr val="FFFFFF"/>
        </a:solidFill>
        <a:ln>
          <a:solidFill>
            <a:schemeClr val="tx1"/>
          </a:solidFill>
        </a:ln>
      </c:spPr>
    </c:plotArea>
    <c:plotVisOnly val="1"/>
    <c:dispBlanksAs val="gap"/>
    <c:showDLblsOverMax val="0"/>
  </c:chart>
  <c:txPr>
    <a:bodyPr/>
    <a:lstStyle/>
    <a:p>
      <a:pPr>
        <a:defRPr sz="100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Platform</a:t>
            </a:r>
            <a:r>
              <a:rPr lang="en-US" sz="1200" baseline="0"/>
              <a:t> Net Buoyancy-to-Drag Ratio</a:t>
            </a:r>
          </a:p>
        </c:rich>
      </c:tx>
      <c:layout/>
      <c:overlay val="0"/>
    </c:title>
    <c:autoTitleDeleted val="0"/>
    <c:plotArea>
      <c:layout/>
      <c:scatterChart>
        <c:scatterStyle val="smoothMarker"/>
        <c:varyColors val="0"/>
        <c:ser>
          <c:idx val="0"/>
          <c:order val="0"/>
          <c:tx>
            <c:v>-1,683kN</c:v>
          </c:tx>
          <c:spPr>
            <a:ln>
              <a:solidFill>
                <a:srgbClr val="0033CC"/>
              </a:solidFill>
            </a:ln>
          </c:spPr>
          <c:marker>
            <c:symbol val="none"/>
          </c:marker>
          <c:xVal>
            <c:numRef>
              <c:f>Mooring!$B$9:$B$23</c:f>
              <c:numCache>
                <c:formatCode>0.0</c:formatCode>
                <c:ptCount val="15"/>
                <c:pt idx="0">
                  <c:v>0</c:v>
                </c:pt>
                <c:pt idx="1">
                  <c:v>0.30000000000000004</c:v>
                </c:pt>
                <c:pt idx="2">
                  <c:v>0.5</c:v>
                </c:pt>
                <c:pt idx="3">
                  <c:v>0.8</c:v>
                </c:pt>
                <c:pt idx="4">
                  <c:v>1</c:v>
                </c:pt>
                <c:pt idx="5">
                  <c:v>1.2</c:v>
                </c:pt>
                <c:pt idx="6">
                  <c:v>1.5</c:v>
                </c:pt>
                <c:pt idx="7">
                  <c:v>1.6</c:v>
                </c:pt>
                <c:pt idx="8">
                  <c:v>1.7</c:v>
                </c:pt>
                <c:pt idx="9">
                  <c:v>1.8</c:v>
                </c:pt>
                <c:pt idx="10" formatCode="General">
                  <c:v>1.9000000000000001</c:v>
                </c:pt>
                <c:pt idx="11">
                  <c:v>2</c:v>
                </c:pt>
                <c:pt idx="12">
                  <c:v>2.2000000000000002</c:v>
                </c:pt>
                <c:pt idx="13">
                  <c:v>2.4</c:v>
                </c:pt>
                <c:pt idx="14">
                  <c:v>2.5</c:v>
                </c:pt>
              </c:numCache>
            </c:numRef>
          </c:xVal>
          <c:yVal>
            <c:numRef>
              <c:f>Mooring!$I$9:$I$23</c:f>
              <c:numCache>
                <c:formatCode>0.00</c:formatCode>
                <c:ptCount val="15"/>
                <c:pt idx="0" formatCode="0">
                  <c:v>1000</c:v>
                </c:pt>
                <c:pt idx="1">
                  <c:v>17.847295864262993</c:v>
                </c:pt>
                <c:pt idx="2">
                  <c:v>6.4099634369287024</c:v>
                </c:pt>
                <c:pt idx="3">
                  <c:v>2.5067024128686328</c:v>
                </c:pt>
                <c:pt idx="4">
                  <c:v>1.6025518948771662</c:v>
                </c:pt>
                <c:pt idx="5">
                  <c:v>1.1119186046511629</c:v>
                </c:pt>
                <c:pt idx="6">
                  <c:v>0.71223021582733803</c:v>
                </c:pt>
                <c:pt idx="7">
                  <c:v>0.62572034055842674</c:v>
                </c:pt>
                <c:pt idx="8">
                  <c:v>0.5542747991042023</c:v>
                </c:pt>
                <c:pt idx="9">
                  <c:v>0.4945345557122709</c:v>
                </c:pt>
                <c:pt idx="10">
                  <c:v>0.44382911392405072</c:v>
                </c:pt>
                <c:pt idx="11">
                  <c:v>0.40062843676355075</c:v>
                </c:pt>
                <c:pt idx="12">
                  <c:v>0.33111019300005917</c:v>
                </c:pt>
                <c:pt idx="13">
                  <c:v>0.2781404419177313</c:v>
                </c:pt>
                <c:pt idx="14">
                  <c:v>0.25640244366916015</c:v>
                </c:pt>
              </c:numCache>
            </c:numRef>
          </c:yVal>
          <c:smooth val="1"/>
        </c:ser>
        <c:ser>
          <c:idx val="1"/>
          <c:order val="1"/>
          <c:tx>
            <c:v>-1,000kN</c:v>
          </c:tx>
          <c:spPr>
            <a:ln>
              <a:solidFill>
                <a:srgbClr val="FF0000"/>
              </a:solidFill>
            </a:ln>
          </c:spPr>
          <c:marker>
            <c:symbol val="none"/>
          </c:marker>
          <c:xVal>
            <c:numRef>
              <c:f>Mooring!$B$60:$B$74</c:f>
              <c:numCache>
                <c:formatCode>0.0</c:formatCode>
                <c:ptCount val="15"/>
                <c:pt idx="0">
                  <c:v>0</c:v>
                </c:pt>
                <c:pt idx="1">
                  <c:v>0.30000000000000004</c:v>
                </c:pt>
                <c:pt idx="2">
                  <c:v>0.5</c:v>
                </c:pt>
                <c:pt idx="3">
                  <c:v>0.8</c:v>
                </c:pt>
                <c:pt idx="4">
                  <c:v>1</c:v>
                </c:pt>
                <c:pt idx="5">
                  <c:v>1.2</c:v>
                </c:pt>
                <c:pt idx="6">
                  <c:v>1.5</c:v>
                </c:pt>
                <c:pt idx="7">
                  <c:v>1.6</c:v>
                </c:pt>
                <c:pt idx="8">
                  <c:v>1.7</c:v>
                </c:pt>
                <c:pt idx="9">
                  <c:v>1.8</c:v>
                </c:pt>
                <c:pt idx="10" formatCode="General">
                  <c:v>1.9000000000000001</c:v>
                </c:pt>
                <c:pt idx="11">
                  <c:v>2</c:v>
                </c:pt>
                <c:pt idx="12">
                  <c:v>2.2000000000000002</c:v>
                </c:pt>
                <c:pt idx="13">
                  <c:v>2.4</c:v>
                </c:pt>
                <c:pt idx="14">
                  <c:v>2.5</c:v>
                </c:pt>
              </c:numCache>
            </c:numRef>
          </c:xVal>
          <c:yVal>
            <c:numRef>
              <c:f>Mooring!$I$60:$I$74</c:f>
              <c:numCache>
                <c:formatCode>0.00</c:formatCode>
                <c:ptCount val="15"/>
                <c:pt idx="0" formatCode="0">
                  <c:v>1000</c:v>
                </c:pt>
                <c:pt idx="1">
                  <c:v>10.59384941675504</c:v>
                </c:pt>
                <c:pt idx="2">
                  <c:v>3.8048446069469835</c:v>
                </c:pt>
                <c:pt idx="3">
                  <c:v>1.487935656836461</c:v>
                </c:pt>
                <c:pt idx="4">
                  <c:v>0.95124738145115217</c:v>
                </c:pt>
                <c:pt idx="5">
                  <c:v>0.66001585623678682</c:v>
                </c:pt>
                <c:pt idx="6">
                  <c:v>0.42276766821836648</c:v>
                </c:pt>
                <c:pt idx="7">
                  <c:v>0.37141688664163297</c:v>
                </c:pt>
                <c:pt idx="8">
                  <c:v>0.3290080358319063</c:v>
                </c:pt>
                <c:pt idx="9">
                  <c:v>0.29354724964739071</c:v>
                </c:pt>
                <c:pt idx="10">
                  <c:v>0.26344936708860767</c:v>
                </c:pt>
                <c:pt idx="11">
                  <c:v>0.23780618438905951</c:v>
                </c:pt>
                <c:pt idx="12">
                  <c:v>0.19654134450805644</c:v>
                </c:pt>
                <c:pt idx="13">
                  <c:v>0.16509940669982981</c:v>
                </c:pt>
                <c:pt idx="14">
                  <c:v>0.15219610292661376</c:v>
                </c:pt>
              </c:numCache>
            </c:numRef>
          </c:yVal>
          <c:smooth val="1"/>
        </c:ser>
        <c:dLbls>
          <c:showLegendKey val="0"/>
          <c:showVal val="0"/>
          <c:showCatName val="0"/>
          <c:showSerName val="0"/>
          <c:showPercent val="0"/>
          <c:showBubbleSize val="0"/>
        </c:dLbls>
        <c:axId val="78932800"/>
        <c:axId val="78936256"/>
      </c:scatterChart>
      <c:valAx>
        <c:axId val="78932800"/>
        <c:scaling>
          <c:orientation val="minMax"/>
          <c:max val="3"/>
          <c:min val="0"/>
        </c:scaling>
        <c:delete val="0"/>
        <c:axPos val="b"/>
        <c:majorGridlines/>
        <c:title>
          <c:tx>
            <c:rich>
              <a:bodyPr/>
              <a:lstStyle/>
              <a:p>
                <a:pPr>
                  <a:defRPr/>
                </a:pPr>
                <a:r>
                  <a:rPr lang="en-US"/>
                  <a:t>Current Velocity, m/s</a:t>
                </a:r>
              </a:p>
            </c:rich>
          </c:tx>
          <c:layout/>
          <c:overlay val="0"/>
        </c:title>
        <c:numFmt formatCode="0.0" sourceLinked="0"/>
        <c:majorTickMark val="out"/>
        <c:minorTickMark val="in"/>
        <c:tickLblPos val="nextTo"/>
        <c:crossAx val="78936256"/>
        <c:crosses val="autoZero"/>
        <c:crossBetween val="midCat"/>
        <c:majorUnit val="0.5"/>
        <c:minorUnit val="0.1"/>
      </c:valAx>
      <c:valAx>
        <c:axId val="78936256"/>
        <c:scaling>
          <c:orientation val="minMax"/>
          <c:max val="10"/>
          <c:min val="0"/>
        </c:scaling>
        <c:delete val="0"/>
        <c:axPos val="l"/>
        <c:majorGridlines/>
        <c:title>
          <c:tx>
            <c:rich>
              <a:bodyPr/>
              <a:lstStyle/>
              <a:p>
                <a:pPr>
                  <a:defRPr/>
                </a:pPr>
                <a:r>
                  <a:rPr lang="en-US"/>
                  <a:t>Bnet-to-Drag Ratio</a:t>
                </a:r>
              </a:p>
            </c:rich>
          </c:tx>
          <c:layout/>
          <c:overlay val="0"/>
        </c:title>
        <c:numFmt formatCode="0" sourceLinked="0"/>
        <c:majorTickMark val="out"/>
        <c:minorTickMark val="in"/>
        <c:tickLblPos val="nextTo"/>
        <c:crossAx val="78932800"/>
        <c:crosses val="autoZero"/>
        <c:crossBetween val="midCat"/>
        <c:majorUnit val="1"/>
        <c:minorUnit val="0.25"/>
      </c:valAx>
    </c:plotArea>
    <c:legend>
      <c:legendPos val="r"/>
      <c:layout/>
      <c:overlay val="0"/>
    </c:legend>
    <c:plotVisOnly val="1"/>
    <c:dispBlanksAs val="gap"/>
    <c:showDLblsOverMax val="0"/>
  </c:chart>
  <c:spPr>
    <a:solidFill>
      <a:schemeClr val="bg1"/>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Mooring Line Angle at </a:t>
            </a:r>
            <a:r>
              <a:rPr lang="en-US" sz="1200" dirty="0" smtClean="0"/>
              <a:t>Platform</a:t>
            </a:r>
            <a:endParaRPr lang="en-US" sz="1200" baseline="0" dirty="0"/>
          </a:p>
        </c:rich>
      </c:tx>
      <c:layout/>
      <c:overlay val="0"/>
    </c:title>
    <c:autoTitleDeleted val="0"/>
    <c:plotArea>
      <c:layout/>
      <c:scatterChart>
        <c:scatterStyle val="smoothMarker"/>
        <c:varyColors val="0"/>
        <c:ser>
          <c:idx val="0"/>
          <c:order val="0"/>
          <c:tx>
            <c:v>-1,683kN</c:v>
          </c:tx>
          <c:spPr>
            <a:ln>
              <a:solidFill>
                <a:srgbClr val="0066FF"/>
              </a:solidFill>
            </a:ln>
          </c:spPr>
          <c:marker>
            <c:symbol val="none"/>
          </c:marker>
          <c:xVal>
            <c:numRef>
              <c:f>Mooring!$B$9:$B$23</c:f>
              <c:numCache>
                <c:formatCode>0.0</c:formatCode>
                <c:ptCount val="15"/>
                <c:pt idx="0">
                  <c:v>0</c:v>
                </c:pt>
                <c:pt idx="1">
                  <c:v>0.30000000000000004</c:v>
                </c:pt>
                <c:pt idx="2">
                  <c:v>0.5</c:v>
                </c:pt>
                <c:pt idx="3">
                  <c:v>0.8</c:v>
                </c:pt>
                <c:pt idx="4">
                  <c:v>1</c:v>
                </c:pt>
                <c:pt idx="5">
                  <c:v>1.2</c:v>
                </c:pt>
                <c:pt idx="6">
                  <c:v>1.5</c:v>
                </c:pt>
                <c:pt idx="7">
                  <c:v>1.6</c:v>
                </c:pt>
                <c:pt idx="8">
                  <c:v>1.7</c:v>
                </c:pt>
                <c:pt idx="9">
                  <c:v>1.8</c:v>
                </c:pt>
                <c:pt idx="10" formatCode="General">
                  <c:v>1.9000000000000001</c:v>
                </c:pt>
                <c:pt idx="11">
                  <c:v>2</c:v>
                </c:pt>
                <c:pt idx="12">
                  <c:v>2.2000000000000002</c:v>
                </c:pt>
                <c:pt idx="13">
                  <c:v>2.4</c:v>
                </c:pt>
                <c:pt idx="14">
                  <c:v>2.5</c:v>
                </c:pt>
              </c:numCache>
            </c:numRef>
          </c:xVal>
          <c:yVal>
            <c:numRef>
              <c:f>Mooring!$J$9:$J$23</c:f>
              <c:numCache>
                <c:formatCode>0.0</c:formatCode>
                <c:ptCount val="15"/>
                <c:pt idx="0">
                  <c:v>89.944620155466197</c:v>
                </c:pt>
                <c:pt idx="1">
                  <c:v>86.794868149511075</c:v>
                </c:pt>
                <c:pt idx="2">
                  <c:v>81.134653390161333</c:v>
                </c:pt>
                <c:pt idx="3">
                  <c:v>68.252890492627131</c:v>
                </c:pt>
                <c:pt idx="4">
                  <c:v>58.036876993809791</c:v>
                </c:pt>
                <c:pt idx="5">
                  <c:v>48.034507040776596</c:v>
                </c:pt>
                <c:pt idx="6">
                  <c:v>35.460373538753011</c:v>
                </c:pt>
                <c:pt idx="7">
                  <c:v>32.035735077432641</c:v>
                </c:pt>
                <c:pt idx="8">
                  <c:v>28.999116445396456</c:v>
                </c:pt>
                <c:pt idx="9">
                  <c:v>26.31454692335474</c:v>
                </c:pt>
                <c:pt idx="10">
                  <c:v>23.933551617137088</c:v>
                </c:pt>
                <c:pt idx="11">
                  <c:v>21.83290814500468</c:v>
                </c:pt>
                <c:pt idx="12">
                  <c:v>18.320623813877027</c:v>
                </c:pt>
                <c:pt idx="13">
                  <c:v>15.543730938655045</c:v>
                </c:pt>
                <c:pt idx="14">
                  <c:v>14.381280904631073</c:v>
                </c:pt>
              </c:numCache>
            </c:numRef>
          </c:yVal>
          <c:smooth val="1"/>
        </c:ser>
        <c:ser>
          <c:idx val="1"/>
          <c:order val="1"/>
          <c:tx>
            <c:v>-1,000kN</c:v>
          </c:tx>
          <c:spPr>
            <a:ln>
              <a:solidFill>
                <a:srgbClr val="FF0000"/>
              </a:solidFill>
            </a:ln>
          </c:spPr>
          <c:marker>
            <c:symbol val="none"/>
          </c:marker>
          <c:xVal>
            <c:numRef>
              <c:f>Mooring!$B$60:$B$74</c:f>
              <c:numCache>
                <c:formatCode>0.0</c:formatCode>
                <c:ptCount val="15"/>
                <c:pt idx="0">
                  <c:v>0</c:v>
                </c:pt>
                <c:pt idx="1">
                  <c:v>0.30000000000000004</c:v>
                </c:pt>
                <c:pt idx="2">
                  <c:v>0.5</c:v>
                </c:pt>
                <c:pt idx="3">
                  <c:v>0.8</c:v>
                </c:pt>
                <c:pt idx="4">
                  <c:v>1</c:v>
                </c:pt>
                <c:pt idx="5">
                  <c:v>1.2</c:v>
                </c:pt>
                <c:pt idx="6">
                  <c:v>1.5</c:v>
                </c:pt>
                <c:pt idx="7">
                  <c:v>1.6</c:v>
                </c:pt>
                <c:pt idx="8">
                  <c:v>1.7</c:v>
                </c:pt>
                <c:pt idx="9">
                  <c:v>1.8</c:v>
                </c:pt>
                <c:pt idx="10" formatCode="General">
                  <c:v>1.9000000000000001</c:v>
                </c:pt>
                <c:pt idx="11">
                  <c:v>2</c:v>
                </c:pt>
                <c:pt idx="12">
                  <c:v>2.2000000000000002</c:v>
                </c:pt>
                <c:pt idx="13">
                  <c:v>2.4</c:v>
                </c:pt>
                <c:pt idx="14">
                  <c:v>2.5</c:v>
                </c:pt>
              </c:numCache>
            </c:numRef>
          </c:xVal>
          <c:yVal>
            <c:numRef>
              <c:f>Mooring!$J$60:$J$74</c:f>
              <c:numCache>
                <c:formatCode>0.0</c:formatCode>
                <c:ptCount val="15"/>
                <c:pt idx="0">
                  <c:v>89.944620155466197</c:v>
                </c:pt>
                <c:pt idx="1">
                  <c:v>84.609380018686522</c:v>
                </c:pt>
                <c:pt idx="2">
                  <c:v>75.275996901706847</c:v>
                </c:pt>
                <c:pt idx="3">
                  <c:v>56.097249503494801</c:v>
                </c:pt>
                <c:pt idx="4">
                  <c:v>43.56967017459916</c:v>
                </c:pt>
                <c:pt idx="5">
                  <c:v>33.42615602386708</c:v>
                </c:pt>
                <c:pt idx="6">
                  <c:v>22.91755802634172</c:v>
                </c:pt>
                <c:pt idx="7">
                  <c:v>20.376280923760895</c:v>
                </c:pt>
                <c:pt idx="8">
                  <c:v>18.21200893702796</c:v>
                </c:pt>
                <c:pt idx="9">
                  <c:v>16.359804827962357</c:v>
                </c:pt>
                <c:pt idx="10">
                  <c:v>14.75949462926601</c:v>
                </c:pt>
                <c:pt idx="11">
                  <c:v>13.377108618052665</c:v>
                </c:pt>
                <c:pt idx="12">
                  <c:v>11.119498635183414</c:v>
                </c:pt>
                <c:pt idx="13">
                  <c:v>9.3751293399004254</c:v>
                </c:pt>
                <c:pt idx="14">
                  <c:v>8.6539687373521712</c:v>
                </c:pt>
              </c:numCache>
            </c:numRef>
          </c:yVal>
          <c:smooth val="1"/>
        </c:ser>
        <c:dLbls>
          <c:showLegendKey val="0"/>
          <c:showVal val="0"/>
          <c:showCatName val="0"/>
          <c:showSerName val="0"/>
          <c:showPercent val="0"/>
          <c:showBubbleSize val="0"/>
        </c:dLbls>
        <c:axId val="32620544"/>
        <c:axId val="32621120"/>
      </c:scatterChart>
      <c:valAx>
        <c:axId val="32620544"/>
        <c:scaling>
          <c:orientation val="minMax"/>
          <c:max val="3"/>
          <c:min val="0"/>
        </c:scaling>
        <c:delete val="0"/>
        <c:axPos val="b"/>
        <c:majorGridlines/>
        <c:title>
          <c:tx>
            <c:rich>
              <a:bodyPr/>
              <a:lstStyle/>
              <a:p>
                <a:pPr>
                  <a:defRPr/>
                </a:pPr>
                <a:r>
                  <a:rPr lang="en-US"/>
                  <a:t>Current Velocity, m/s</a:t>
                </a:r>
              </a:p>
            </c:rich>
          </c:tx>
          <c:layout/>
          <c:overlay val="0"/>
        </c:title>
        <c:numFmt formatCode="0.0" sourceLinked="0"/>
        <c:majorTickMark val="out"/>
        <c:minorTickMark val="in"/>
        <c:tickLblPos val="nextTo"/>
        <c:crossAx val="32621120"/>
        <c:crosses val="autoZero"/>
        <c:crossBetween val="midCat"/>
        <c:majorUnit val="0.5"/>
        <c:minorUnit val="0.1"/>
      </c:valAx>
      <c:valAx>
        <c:axId val="32621120"/>
        <c:scaling>
          <c:orientation val="minMax"/>
          <c:max val="90"/>
          <c:min val="0"/>
        </c:scaling>
        <c:delete val="0"/>
        <c:axPos val="l"/>
        <c:majorGridlines/>
        <c:title>
          <c:tx>
            <c:rich>
              <a:bodyPr/>
              <a:lstStyle/>
              <a:p>
                <a:pPr>
                  <a:defRPr/>
                </a:pPr>
                <a:r>
                  <a:rPr lang="en-US"/>
                  <a:t>Mooring Line Angle, deg wrt Horiz</a:t>
                </a:r>
              </a:p>
            </c:rich>
          </c:tx>
          <c:layout/>
          <c:overlay val="0"/>
        </c:title>
        <c:numFmt formatCode="0" sourceLinked="0"/>
        <c:majorTickMark val="out"/>
        <c:minorTickMark val="in"/>
        <c:tickLblPos val="nextTo"/>
        <c:crossAx val="32620544"/>
        <c:crosses val="autoZero"/>
        <c:crossBetween val="midCat"/>
        <c:majorUnit val="10"/>
        <c:minorUnit val="2"/>
      </c:valAx>
    </c:plotArea>
    <c:legend>
      <c:legendPos val="r"/>
      <c:layout/>
      <c:overlay val="0"/>
    </c:legend>
    <c:plotVisOnly val="1"/>
    <c:dispBlanksAs val="gap"/>
    <c:showDLblsOverMax val="0"/>
  </c:chart>
  <c:spPr>
    <a:solidFill>
      <a:schemeClr val="bg1"/>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baseline="0"/>
              <a:t>Mooring Line Length to Maintain Z=70m</a:t>
            </a:r>
          </a:p>
          <a:p>
            <a:pPr>
              <a:defRPr/>
            </a:pPr>
            <a:r>
              <a:rPr lang="en-US" sz="1200" b="1" i="0" baseline="0"/>
              <a:t>(Fwd ML have ±5° Spread)</a:t>
            </a:r>
            <a:endParaRPr lang="en-US" sz="1200"/>
          </a:p>
        </c:rich>
      </c:tx>
      <c:layout/>
      <c:overlay val="0"/>
    </c:title>
    <c:autoTitleDeleted val="0"/>
    <c:plotArea>
      <c:layout/>
      <c:scatterChart>
        <c:scatterStyle val="smoothMarker"/>
        <c:varyColors val="0"/>
        <c:ser>
          <c:idx val="0"/>
          <c:order val="0"/>
          <c:tx>
            <c:v>-1,683kN</c:v>
          </c:tx>
          <c:spPr>
            <a:ln>
              <a:solidFill>
                <a:srgbClr val="0000FF"/>
              </a:solidFill>
            </a:ln>
          </c:spPr>
          <c:marker>
            <c:symbol val="none"/>
          </c:marker>
          <c:xVal>
            <c:numRef>
              <c:f>Mooring!$B$9:$B$23</c:f>
              <c:numCache>
                <c:formatCode>0.0</c:formatCode>
                <c:ptCount val="15"/>
                <c:pt idx="0">
                  <c:v>0</c:v>
                </c:pt>
                <c:pt idx="1">
                  <c:v>0.30000000000000004</c:v>
                </c:pt>
                <c:pt idx="2">
                  <c:v>0.5</c:v>
                </c:pt>
                <c:pt idx="3">
                  <c:v>0.8</c:v>
                </c:pt>
                <c:pt idx="4">
                  <c:v>1</c:v>
                </c:pt>
                <c:pt idx="5">
                  <c:v>1.2</c:v>
                </c:pt>
                <c:pt idx="6">
                  <c:v>1.5</c:v>
                </c:pt>
                <c:pt idx="7">
                  <c:v>1.6</c:v>
                </c:pt>
                <c:pt idx="8">
                  <c:v>1.7</c:v>
                </c:pt>
                <c:pt idx="9">
                  <c:v>1.8</c:v>
                </c:pt>
                <c:pt idx="10" formatCode="General">
                  <c:v>1.9000000000000001</c:v>
                </c:pt>
                <c:pt idx="11">
                  <c:v>2</c:v>
                </c:pt>
                <c:pt idx="12">
                  <c:v>2.2000000000000002</c:v>
                </c:pt>
                <c:pt idx="13">
                  <c:v>2.4</c:v>
                </c:pt>
                <c:pt idx="14">
                  <c:v>2.5</c:v>
                </c:pt>
              </c:numCache>
            </c:numRef>
          </c:xVal>
          <c:yVal>
            <c:numRef>
              <c:f>Mooring!$L$9:$L$23</c:f>
              <c:numCache>
                <c:formatCode>#,##0</c:formatCode>
                <c:ptCount val="15"/>
                <c:pt idx="0">
                  <c:v>281.13719231023606</c:v>
                </c:pt>
                <c:pt idx="1">
                  <c:v>281.90297411795979</c:v>
                </c:pt>
                <c:pt idx="2">
                  <c:v>285.46455818092562</c:v>
                </c:pt>
                <c:pt idx="3">
                  <c:v>305.22653110242788</c:v>
                </c:pt>
                <c:pt idx="4">
                  <c:v>335.76374128590635</c:v>
                </c:pt>
                <c:pt idx="5">
                  <c:v>385.35989712776529</c:v>
                </c:pt>
                <c:pt idx="6">
                  <c:v>499.28498238452164</c:v>
                </c:pt>
                <c:pt idx="7">
                  <c:v>548.3548563950128</c:v>
                </c:pt>
                <c:pt idx="8">
                  <c:v>602.68287215760063</c:v>
                </c:pt>
                <c:pt idx="9">
                  <c:v>662.2424292717817</c:v>
                </c:pt>
                <c:pt idx="10">
                  <c:v>727.33326720406319</c:v>
                </c:pt>
                <c:pt idx="11">
                  <c:v>797.64985553731094</c:v>
                </c:pt>
                <c:pt idx="12">
                  <c:v>954.79029181509986</c:v>
                </c:pt>
                <c:pt idx="13">
                  <c:v>1134.5645672521343</c:v>
                </c:pt>
                <c:pt idx="14">
                  <c:v>1232.6095830054587</c:v>
                </c:pt>
              </c:numCache>
            </c:numRef>
          </c:yVal>
          <c:smooth val="1"/>
        </c:ser>
        <c:ser>
          <c:idx val="1"/>
          <c:order val="1"/>
          <c:tx>
            <c:v>-1,000kN</c:v>
          </c:tx>
          <c:spPr>
            <a:ln>
              <a:solidFill>
                <a:srgbClr val="FF0000"/>
              </a:solidFill>
            </a:ln>
          </c:spPr>
          <c:marker>
            <c:symbol val="none"/>
          </c:marker>
          <c:xVal>
            <c:numRef>
              <c:f>Mooring!$B$60:$B$74</c:f>
              <c:numCache>
                <c:formatCode>0.0</c:formatCode>
                <c:ptCount val="15"/>
                <c:pt idx="0">
                  <c:v>0</c:v>
                </c:pt>
                <c:pt idx="1">
                  <c:v>0.30000000000000004</c:v>
                </c:pt>
                <c:pt idx="2">
                  <c:v>0.5</c:v>
                </c:pt>
                <c:pt idx="3">
                  <c:v>0.8</c:v>
                </c:pt>
                <c:pt idx="4">
                  <c:v>1</c:v>
                </c:pt>
                <c:pt idx="5">
                  <c:v>1.2</c:v>
                </c:pt>
                <c:pt idx="6">
                  <c:v>1.5</c:v>
                </c:pt>
                <c:pt idx="7">
                  <c:v>1.6</c:v>
                </c:pt>
                <c:pt idx="8">
                  <c:v>1.7</c:v>
                </c:pt>
                <c:pt idx="9">
                  <c:v>1.8</c:v>
                </c:pt>
                <c:pt idx="10" formatCode="General">
                  <c:v>1.9000000000000001</c:v>
                </c:pt>
                <c:pt idx="11">
                  <c:v>2</c:v>
                </c:pt>
                <c:pt idx="12">
                  <c:v>2.2000000000000002</c:v>
                </c:pt>
                <c:pt idx="13">
                  <c:v>2.4</c:v>
                </c:pt>
                <c:pt idx="14">
                  <c:v>2.5</c:v>
                </c:pt>
              </c:numCache>
            </c:numRef>
          </c:xVal>
          <c:yVal>
            <c:numRef>
              <c:f>Mooring!$L$60:$L$74</c:f>
              <c:numCache>
                <c:formatCode>#,##0</c:formatCode>
                <c:ptCount val="15"/>
                <c:pt idx="0">
                  <c:v>281.13719231023606</c:v>
                </c:pt>
                <c:pt idx="1">
                  <c:v>282.94030747398506</c:v>
                </c:pt>
                <c:pt idx="2">
                  <c:v>292.28783800548103</c:v>
                </c:pt>
                <c:pt idx="3">
                  <c:v>343.55939831875781</c:v>
                </c:pt>
                <c:pt idx="4">
                  <c:v>417.07911120907863</c:v>
                </c:pt>
                <c:pt idx="5">
                  <c:v>527.08533408825417</c:v>
                </c:pt>
                <c:pt idx="6">
                  <c:v>759.5981168781766</c:v>
                </c:pt>
                <c:pt idx="7">
                  <c:v>855.69586096471869</c:v>
                </c:pt>
                <c:pt idx="8">
                  <c:v>960.70433563465326</c:v>
                </c:pt>
                <c:pt idx="9">
                  <c:v>1074.8081481587899</c:v>
                </c:pt>
                <c:pt idx="10">
                  <c:v>1198.8461507506445</c:v>
                </c:pt>
                <c:pt idx="11">
                  <c:v>1332.5260142467425</c:v>
                </c:pt>
                <c:pt idx="12">
                  <c:v>1631.6519080397313</c:v>
                </c:pt>
                <c:pt idx="13">
                  <c:v>1976.6306051961737</c:v>
                </c:pt>
                <c:pt idx="14">
                  <c:v>2166.6250824040153</c:v>
                </c:pt>
              </c:numCache>
            </c:numRef>
          </c:yVal>
          <c:smooth val="1"/>
        </c:ser>
        <c:dLbls>
          <c:showLegendKey val="0"/>
          <c:showVal val="0"/>
          <c:showCatName val="0"/>
          <c:showSerName val="0"/>
          <c:showPercent val="0"/>
          <c:showBubbleSize val="0"/>
        </c:dLbls>
        <c:axId val="32624000"/>
        <c:axId val="32624576"/>
      </c:scatterChart>
      <c:valAx>
        <c:axId val="32624000"/>
        <c:scaling>
          <c:orientation val="minMax"/>
          <c:max val="3"/>
          <c:min val="0"/>
        </c:scaling>
        <c:delete val="0"/>
        <c:axPos val="b"/>
        <c:majorGridlines/>
        <c:title>
          <c:tx>
            <c:rich>
              <a:bodyPr/>
              <a:lstStyle/>
              <a:p>
                <a:pPr>
                  <a:defRPr/>
                </a:pPr>
                <a:r>
                  <a:rPr lang="en-US"/>
                  <a:t>Current Velocity, m/s</a:t>
                </a:r>
              </a:p>
            </c:rich>
          </c:tx>
          <c:layout/>
          <c:overlay val="0"/>
        </c:title>
        <c:numFmt formatCode="0.0" sourceLinked="1"/>
        <c:majorTickMark val="out"/>
        <c:minorTickMark val="in"/>
        <c:tickLblPos val="nextTo"/>
        <c:crossAx val="32624576"/>
        <c:crosses val="autoZero"/>
        <c:crossBetween val="midCat"/>
        <c:majorUnit val="0.5"/>
        <c:minorUnit val="0.1"/>
      </c:valAx>
      <c:valAx>
        <c:axId val="32624576"/>
        <c:scaling>
          <c:orientation val="minMax"/>
          <c:max val="2500"/>
          <c:min val="0"/>
        </c:scaling>
        <c:delete val="0"/>
        <c:axPos val="l"/>
        <c:majorGridlines/>
        <c:title>
          <c:tx>
            <c:rich>
              <a:bodyPr rot="-5400000" vert="horz"/>
              <a:lstStyle/>
              <a:p>
                <a:pPr>
                  <a:defRPr/>
                </a:pPr>
                <a:r>
                  <a:rPr lang="en-US"/>
                  <a:t>Mooring Line Length, m</a:t>
                </a:r>
              </a:p>
            </c:rich>
          </c:tx>
          <c:layout/>
          <c:overlay val="0"/>
        </c:title>
        <c:numFmt formatCode="#,##0" sourceLinked="1"/>
        <c:majorTickMark val="out"/>
        <c:minorTickMark val="in"/>
        <c:tickLblPos val="nextTo"/>
        <c:crossAx val="32624000"/>
        <c:crosses val="autoZero"/>
        <c:crossBetween val="midCat"/>
        <c:majorUnit val="500"/>
        <c:minorUnit val="100"/>
      </c:valAx>
    </c:plotArea>
    <c:legend>
      <c:legendPos val="r"/>
      <c:layout/>
      <c:overlay val="0"/>
    </c:legend>
    <c:plotVisOnly val="1"/>
    <c:dispBlanksAs val="gap"/>
    <c:showDLblsOverMax val="0"/>
  </c:chart>
  <c:spPr>
    <a:solidFill>
      <a:sysClr val="window" lastClr="FFFFFF"/>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baseline="0"/>
              <a:t>Platform Depth with Vertical Restraint Line</a:t>
            </a:r>
          </a:p>
          <a:p>
            <a:pPr>
              <a:defRPr/>
            </a:pPr>
            <a:r>
              <a:rPr lang="en-US" sz="1200" b="1" i="0" baseline="0"/>
              <a:t>(ML Lengths:  548m &amp;  856m)</a:t>
            </a:r>
            <a:endParaRPr lang="en-US" sz="1200"/>
          </a:p>
        </c:rich>
      </c:tx>
      <c:layout/>
      <c:overlay val="1"/>
    </c:title>
    <c:autoTitleDeleted val="0"/>
    <c:plotArea>
      <c:layout>
        <c:manualLayout>
          <c:layoutTarget val="inner"/>
          <c:xMode val="edge"/>
          <c:yMode val="edge"/>
          <c:x val="0.14406680983058939"/>
          <c:y val="0.24371415837171298"/>
          <c:w val="0.58250656167978987"/>
          <c:h val="0.70494453523498268"/>
        </c:manualLayout>
      </c:layout>
      <c:scatterChart>
        <c:scatterStyle val="smoothMarker"/>
        <c:varyColors val="0"/>
        <c:ser>
          <c:idx val="0"/>
          <c:order val="0"/>
          <c:tx>
            <c:v>-1,683kN</c:v>
          </c:tx>
          <c:spPr>
            <a:ln>
              <a:solidFill>
                <a:srgbClr val="0066FF"/>
              </a:solidFill>
            </a:ln>
          </c:spPr>
          <c:marker>
            <c:symbol val="none"/>
          </c:marker>
          <c:xVal>
            <c:numRef>
              <c:f>Mooring!$B$32:$B$46</c:f>
              <c:numCache>
                <c:formatCode>0.0</c:formatCode>
                <c:ptCount val="15"/>
                <c:pt idx="0">
                  <c:v>0</c:v>
                </c:pt>
                <c:pt idx="1">
                  <c:v>0.30000000000000004</c:v>
                </c:pt>
                <c:pt idx="2">
                  <c:v>0.5</c:v>
                </c:pt>
                <c:pt idx="3">
                  <c:v>0.8</c:v>
                </c:pt>
                <c:pt idx="4">
                  <c:v>1</c:v>
                </c:pt>
                <c:pt idx="5">
                  <c:v>1.2</c:v>
                </c:pt>
                <c:pt idx="6">
                  <c:v>1.5</c:v>
                </c:pt>
                <c:pt idx="7">
                  <c:v>1.6</c:v>
                </c:pt>
                <c:pt idx="8">
                  <c:v>1.7</c:v>
                </c:pt>
                <c:pt idx="9">
                  <c:v>1.8</c:v>
                </c:pt>
                <c:pt idx="10" formatCode="General">
                  <c:v>1.9000000000000001</c:v>
                </c:pt>
                <c:pt idx="11">
                  <c:v>2</c:v>
                </c:pt>
                <c:pt idx="12">
                  <c:v>2.2000000000000002</c:v>
                </c:pt>
                <c:pt idx="13">
                  <c:v>2.4</c:v>
                </c:pt>
                <c:pt idx="14">
                  <c:v>2.5</c:v>
                </c:pt>
              </c:numCache>
            </c:numRef>
          </c:xVal>
          <c:yVal>
            <c:numRef>
              <c:f>Mooring!$K$32:$K$46</c:f>
              <c:numCache>
                <c:formatCode>0</c:formatCode>
                <c:ptCount val="15"/>
                <c:pt idx="0">
                  <c:v>-70</c:v>
                </c:pt>
                <c:pt idx="1">
                  <c:v>-70</c:v>
                </c:pt>
                <c:pt idx="2">
                  <c:v>-70</c:v>
                </c:pt>
                <c:pt idx="3">
                  <c:v>-70</c:v>
                </c:pt>
                <c:pt idx="4">
                  <c:v>-70</c:v>
                </c:pt>
                <c:pt idx="5">
                  <c:v>-70</c:v>
                </c:pt>
                <c:pt idx="6">
                  <c:v>-70</c:v>
                </c:pt>
                <c:pt idx="7">
                  <c:v>-70</c:v>
                </c:pt>
                <c:pt idx="8">
                  <c:v>-95.240213578770181</c:v>
                </c:pt>
                <c:pt idx="9">
                  <c:v>-118.15233666100285</c:v>
                </c:pt>
                <c:pt idx="10">
                  <c:v>-138.90095268043601</c:v>
                </c:pt>
                <c:pt idx="11">
                  <c:v>-157.510327088097</c:v>
                </c:pt>
                <c:pt idx="12">
                  <c:v>-189.19048915053557</c:v>
                </c:pt>
                <c:pt idx="13">
                  <c:v>-214.67111328668648</c:v>
                </c:pt>
                <c:pt idx="14">
                  <c:v>-225.43552970257599</c:v>
                </c:pt>
              </c:numCache>
            </c:numRef>
          </c:yVal>
          <c:smooth val="1"/>
        </c:ser>
        <c:ser>
          <c:idx val="1"/>
          <c:order val="1"/>
          <c:tx>
            <c:v>-1,000kN</c:v>
          </c:tx>
          <c:spPr>
            <a:ln>
              <a:solidFill>
                <a:srgbClr val="FF0000"/>
              </a:solidFill>
            </a:ln>
          </c:spPr>
          <c:marker>
            <c:symbol val="none"/>
          </c:marker>
          <c:xVal>
            <c:numRef>
              <c:f>Mooring!$B$83:$B$97</c:f>
              <c:numCache>
                <c:formatCode>0.0</c:formatCode>
                <c:ptCount val="15"/>
                <c:pt idx="0">
                  <c:v>0</c:v>
                </c:pt>
                <c:pt idx="1">
                  <c:v>0.30000000000000004</c:v>
                </c:pt>
                <c:pt idx="2">
                  <c:v>0.5</c:v>
                </c:pt>
                <c:pt idx="3">
                  <c:v>0.8</c:v>
                </c:pt>
                <c:pt idx="4">
                  <c:v>1</c:v>
                </c:pt>
                <c:pt idx="5">
                  <c:v>1.2</c:v>
                </c:pt>
                <c:pt idx="6">
                  <c:v>1.5</c:v>
                </c:pt>
                <c:pt idx="7">
                  <c:v>1.6</c:v>
                </c:pt>
                <c:pt idx="8">
                  <c:v>1.7</c:v>
                </c:pt>
                <c:pt idx="9">
                  <c:v>1.8</c:v>
                </c:pt>
                <c:pt idx="10" formatCode="General">
                  <c:v>1.9000000000000001</c:v>
                </c:pt>
                <c:pt idx="11">
                  <c:v>2</c:v>
                </c:pt>
                <c:pt idx="12">
                  <c:v>2.2000000000000002</c:v>
                </c:pt>
                <c:pt idx="13">
                  <c:v>2.4</c:v>
                </c:pt>
                <c:pt idx="14">
                  <c:v>2.5</c:v>
                </c:pt>
              </c:numCache>
            </c:numRef>
          </c:xVal>
          <c:yVal>
            <c:numRef>
              <c:f>Mooring!$K$83:$K$97</c:f>
              <c:numCache>
                <c:formatCode>0</c:formatCode>
                <c:ptCount val="15"/>
                <c:pt idx="0">
                  <c:v>-70</c:v>
                </c:pt>
                <c:pt idx="1">
                  <c:v>-70</c:v>
                </c:pt>
                <c:pt idx="2">
                  <c:v>-70</c:v>
                </c:pt>
                <c:pt idx="3">
                  <c:v>-70</c:v>
                </c:pt>
                <c:pt idx="4">
                  <c:v>-70</c:v>
                </c:pt>
                <c:pt idx="5">
                  <c:v>-70</c:v>
                </c:pt>
                <c:pt idx="6">
                  <c:v>-70</c:v>
                </c:pt>
                <c:pt idx="7">
                  <c:v>-70</c:v>
                </c:pt>
                <c:pt idx="8">
                  <c:v>-100.51637521583118</c:v>
                </c:pt>
                <c:pt idx="9">
                  <c:v>-127.00206273037098</c:v>
                </c:pt>
                <c:pt idx="10">
                  <c:v>-150.07443002596537</c:v>
                </c:pt>
                <c:pt idx="11">
                  <c:v>-170.13109129769029</c:v>
                </c:pt>
                <c:pt idx="12">
                  <c:v>-203.10592362316308</c:v>
                </c:pt>
                <c:pt idx="13">
                  <c:v>-228.74315040456804</c:v>
                </c:pt>
                <c:pt idx="14">
                  <c:v>-239.37633836766122</c:v>
                </c:pt>
              </c:numCache>
            </c:numRef>
          </c:yVal>
          <c:smooth val="1"/>
        </c:ser>
        <c:ser>
          <c:idx val="2"/>
          <c:order val="2"/>
          <c:tx>
            <c:v>Water Depth</c:v>
          </c:tx>
          <c:spPr>
            <a:ln w="44450">
              <a:solidFill>
                <a:schemeClr val="accent4">
                  <a:lumMod val="75000"/>
                </a:schemeClr>
              </a:solidFill>
            </a:ln>
          </c:spPr>
          <c:marker>
            <c:symbol val="none"/>
          </c:marker>
          <c:xVal>
            <c:numRef>
              <c:f>(Mooring!$B$9,Mooring!$B$23)</c:f>
              <c:numCache>
                <c:formatCode>0.0</c:formatCode>
                <c:ptCount val="2"/>
                <c:pt idx="0">
                  <c:v>0</c:v>
                </c:pt>
                <c:pt idx="1">
                  <c:v>2.5</c:v>
                </c:pt>
              </c:numCache>
            </c:numRef>
          </c:xVal>
          <c:yVal>
            <c:numRef>
              <c:f>(Mooring!$D$3,Mooring!$D$3)</c:f>
              <c:numCache>
                <c:formatCode>#,##0</c:formatCode>
                <c:ptCount val="2"/>
                <c:pt idx="0">
                  <c:v>-350</c:v>
                </c:pt>
                <c:pt idx="1">
                  <c:v>-350</c:v>
                </c:pt>
              </c:numCache>
            </c:numRef>
          </c:yVal>
          <c:smooth val="1"/>
        </c:ser>
        <c:dLbls>
          <c:showLegendKey val="0"/>
          <c:showVal val="0"/>
          <c:showCatName val="0"/>
          <c:showSerName val="0"/>
          <c:showPercent val="0"/>
          <c:showBubbleSize val="0"/>
        </c:dLbls>
        <c:axId val="32626304"/>
        <c:axId val="32626880"/>
      </c:scatterChart>
      <c:valAx>
        <c:axId val="32626304"/>
        <c:scaling>
          <c:orientation val="minMax"/>
          <c:max val="3"/>
          <c:min val="0"/>
        </c:scaling>
        <c:delete val="0"/>
        <c:axPos val="b"/>
        <c:majorGridlines/>
        <c:title>
          <c:tx>
            <c:rich>
              <a:bodyPr/>
              <a:lstStyle/>
              <a:p>
                <a:pPr>
                  <a:defRPr/>
                </a:pPr>
                <a:r>
                  <a:rPr lang="en-US"/>
                  <a:t>Current Velocity, m/s</a:t>
                </a:r>
              </a:p>
            </c:rich>
          </c:tx>
          <c:layout>
            <c:manualLayout>
              <c:xMode val="edge"/>
              <c:yMode val="edge"/>
              <c:x val="0.27313242662848963"/>
              <c:y val="0.13356262071014707"/>
            </c:manualLayout>
          </c:layout>
          <c:overlay val="0"/>
        </c:title>
        <c:numFmt formatCode="0.0" sourceLinked="1"/>
        <c:majorTickMark val="out"/>
        <c:minorTickMark val="in"/>
        <c:tickLblPos val="high"/>
        <c:crossAx val="32626880"/>
        <c:crosses val="autoZero"/>
        <c:crossBetween val="midCat"/>
        <c:majorUnit val="0.5"/>
        <c:minorUnit val="0.1"/>
      </c:valAx>
      <c:valAx>
        <c:axId val="32626880"/>
        <c:scaling>
          <c:orientation val="minMax"/>
          <c:max val="0"/>
          <c:min val="-350"/>
        </c:scaling>
        <c:delete val="0"/>
        <c:axPos val="l"/>
        <c:majorGridlines/>
        <c:title>
          <c:tx>
            <c:rich>
              <a:bodyPr rot="-5400000" vert="horz"/>
              <a:lstStyle/>
              <a:p>
                <a:pPr>
                  <a:defRPr/>
                </a:pPr>
                <a:r>
                  <a:rPr lang="en-US"/>
                  <a:t>C-Plane Depth, m</a:t>
                </a:r>
              </a:p>
            </c:rich>
          </c:tx>
          <c:layout/>
          <c:overlay val="0"/>
        </c:title>
        <c:numFmt formatCode="0" sourceLinked="1"/>
        <c:majorTickMark val="out"/>
        <c:minorTickMark val="in"/>
        <c:tickLblPos val="nextTo"/>
        <c:crossAx val="32626304"/>
        <c:crosses val="autoZero"/>
        <c:crossBetween val="midCat"/>
        <c:majorUnit val="50"/>
        <c:minorUnit val="10"/>
      </c:valAx>
    </c:plotArea>
    <c:legend>
      <c:legendPos val="r"/>
      <c:layout/>
      <c:overlay val="0"/>
    </c:legend>
    <c:plotVisOnly val="1"/>
    <c:dispBlanksAs val="gap"/>
    <c:showDLblsOverMax val="0"/>
  </c:chart>
  <c:spPr>
    <a:solidFill>
      <a:sysClr val="window" lastClr="FFFFFF"/>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C-Plane Mooring Line Tension</a:t>
            </a:r>
            <a:r>
              <a:rPr lang="en-US" sz="1400" baseline="0"/>
              <a:t> (kN)</a:t>
            </a:r>
            <a:endParaRPr lang="en-US" sz="1400"/>
          </a:p>
        </c:rich>
      </c:tx>
      <c:layout/>
      <c:overlay val="0"/>
    </c:title>
    <c:autoTitleDeleted val="0"/>
    <c:plotArea>
      <c:layout/>
      <c:scatterChart>
        <c:scatterStyle val="smoothMarker"/>
        <c:varyColors val="0"/>
        <c:ser>
          <c:idx val="0"/>
          <c:order val="0"/>
          <c:tx>
            <c:v>0° AoA</c:v>
          </c:tx>
          <c:spPr>
            <a:ln>
              <a:solidFill>
                <a:srgbClr val="0000FF"/>
              </a:solidFill>
            </a:ln>
          </c:spPr>
          <c:marker>
            <c:symbol val="none"/>
          </c:marker>
          <c:xVal>
            <c:numRef>
              <c:f>(Tension!$B$5,Tension!$B$7,Tension!$B$19,Tension!$B$31,Tension!$B$43,Tension!$B$55,Tension!$B$67,Tension!$B$79)</c:f>
              <c:numCache>
                <c:formatCode>General</c:formatCode>
                <c:ptCount val="8"/>
                <c:pt idx="0">
                  <c:v>0</c:v>
                </c:pt>
                <c:pt idx="1">
                  <c:v>0.5</c:v>
                </c:pt>
                <c:pt idx="2" formatCode="0.0">
                  <c:v>1</c:v>
                </c:pt>
                <c:pt idx="3">
                  <c:v>1.5</c:v>
                </c:pt>
                <c:pt idx="4">
                  <c:v>1.6</c:v>
                </c:pt>
                <c:pt idx="5">
                  <c:v>1.7</c:v>
                </c:pt>
                <c:pt idx="6" formatCode="0.0">
                  <c:v>2</c:v>
                </c:pt>
                <c:pt idx="7">
                  <c:v>2.5</c:v>
                </c:pt>
              </c:numCache>
            </c:numRef>
          </c:xVal>
          <c:yVal>
            <c:numRef>
              <c:f>(Tension!$G$5,Tension!$G$7,Tension!$G$19,Tension!$G$31,Tension!$G$43,Tension!$G$55,Tension!$G$67,Tension!$G$79)</c:f>
              <c:numCache>
                <c:formatCode>#,##0</c:formatCode>
                <c:ptCount val="8"/>
                <c:pt idx="0">
                  <c:v>1683</c:v>
                </c:pt>
                <c:pt idx="1">
                  <c:v>1703.2155309630321</c:v>
                </c:pt>
                <c:pt idx="2">
                  <c:v>1981.8565333088404</c:v>
                </c:pt>
                <c:pt idx="3">
                  <c:v>2894.3522138828166</c:v>
                </c:pt>
                <c:pt idx="4">
                  <c:v>3164.8742368096423</c:v>
                </c:pt>
                <c:pt idx="5">
                  <c:v>3462.3701783017636</c:v>
                </c:pt>
                <c:pt idx="6">
                  <c:v>4511.8455312546957</c:v>
                </c:pt>
                <c:pt idx="7">
                  <c:v>6753.986198612798</c:v>
                </c:pt>
              </c:numCache>
            </c:numRef>
          </c:yVal>
          <c:smooth val="1"/>
        </c:ser>
        <c:ser>
          <c:idx val="1"/>
          <c:order val="1"/>
          <c:tx>
            <c:v>-4°</c:v>
          </c:tx>
          <c:spPr>
            <a:ln>
              <a:solidFill>
                <a:srgbClr val="FF0000"/>
              </a:solidFill>
            </a:ln>
          </c:spPr>
          <c:marker>
            <c:symbol val="none"/>
          </c:marker>
          <c:xVal>
            <c:numRef>
              <c:f>(Tension!$B$9,Tension!$B$21,Tension!$B$33,Tension!$B$45,Tension!$B$57,Tension!$B$69,Tension!$B$81)</c:f>
              <c:numCache>
                <c:formatCode>0.0</c:formatCode>
                <c:ptCount val="7"/>
                <c:pt idx="0" formatCode="General">
                  <c:v>0.5</c:v>
                </c:pt>
                <c:pt idx="1">
                  <c:v>1</c:v>
                </c:pt>
                <c:pt idx="2" formatCode="General">
                  <c:v>1.5</c:v>
                </c:pt>
                <c:pt idx="3" formatCode="General">
                  <c:v>1.6</c:v>
                </c:pt>
                <c:pt idx="4" formatCode="General">
                  <c:v>1.7</c:v>
                </c:pt>
                <c:pt idx="5">
                  <c:v>2</c:v>
                </c:pt>
                <c:pt idx="6" formatCode="General">
                  <c:v>2.5</c:v>
                </c:pt>
              </c:numCache>
            </c:numRef>
          </c:xVal>
          <c:yVal>
            <c:numRef>
              <c:f>(Tension!$G$9,Tension!$G$21,Tension!$G$33,Tension!$G$45,Tension!$G$57,Tension!$G$69,Tension!$G$81)</c:f>
              <c:numCache>
                <c:formatCode>#,##0</c:formatCode>
                <c:ptCount val="7"/>
                <c:pt idx="0">
                  <c:v>1692.8330779435471</c:v>
                </c:pt>
                <c:pt idx="1">
                  <c:v>1945.976444800302</c:v>
                </c:pt>
                <c:pt idx="2">
                  <c:v>2839.1157946812227</c:v>
                </c:pt>
                <c:pt idx="3">
                  <c:v>3107.4438056598538</c:v>
                </c:pt>
                <c:pt idx="4">
                  <c:v>3403.1580741468456</c:v>
                </c:pt>
                <c:pt idx="5">
                  <c:v>4449.1264725161245</c:v>
                </c:pt>
                <c:pt idx="6">
                  <c:v>6688.8085616507287</c:v>
                </c:pt>
              </c:numCache>
            </c:numRef>
          </c:yVal>
          <c:smooth val="1"/>
        </c:ser>
        <c:ser>
          <c:idx val="2"/>
          <c:order val="2"/>
          <c:tx>
            <c:v>-8°</c:v>
          </c:tx>
          <c:spPr>
            <a:ln>
              <a:solidFill>
                <a:srgbClr val="00B050"/>
              </a:solidFill>
            </a:ln>
          </c:spPr>
          <c:marker>
            <c:symbol val="none"/>
          </c:marker>
          <c:xVal>
            <c:numRef>
              <c:f>(Tension!$B$11,Tension!$B$23,Tension!$B$35,Tension!$B$47,Tension!$B$59,Tension!$B$71,Tension!$B$83)</c:f>
              <c:numCache>
                <c:formatCode>0.0</c:formatCode>
                <c:ptCount val="7"/>
                <c:pt idx="0" formatCode="General">
                  <c:v>0.5</c:v>
                </c:pt>
                <c:pt idx="1">
                  <c:v>1</c:v>
                </c:pt>
                <c:pt idx="2" formatCode="General">
                  <c:v>1.5</c:v>
                </c:pt>
                <c:pt idx="3" formatCode="General">
                  <c:v>1.6</c:v>
                </c:pt>
                <c:pt idx="4" formatCode="General">
                  <c:v>1.7</c:v>
                </c:pt>
                <c:pt idx="5">
                  <c:v>2</c:v>
                </c:pt>
                <c:pt idx="6" formatCode="General">
                  <c:v>2.5</c:v>
                </c:pt>
              </c:numCache>
            </c:numRef>
          </c:xVal>
          <c:yVal>
            <c:numRef>
              <c:f>(Tension!$G$11,Tension!$G$23,Tension!$G$35,Tension!$G$47,Tension!$G$59,Tension!$G$71,Tension!$G$83)</c:f>
              <c:numCache>
                <c:formatCode>#,##0</c:formatCode>
                <c:ptCount val="7"/>
                <c:pt idx="0">
                  <c:v>1682.3948576455273</c:v>
                </c:pt>
                <c:pt idx="1">
                  <c:v>1909.5393180017784</c:v>
                </c:pt>
                <c:pt idx="2">
                  <c:v>2783.1898222159562</c:v>
                </c:pt>
                <c:pt idx="3">
                  <c:v>3049.4108653936833</c:v>
                </c:pt>
                <c:pt idx="4">
                  <c:v>3343.4541540438213</c:v>
                </c:pt>
                <c:pt idx="5">
                  <c:v>4386.3260127171034</c:v>
                </c:pt>
                <c:pt idx="6">
                  <c:v>6624.3078407570329</c:v>
                </c:pt>
              </c:numCache>
            </c:numRef>
          </c:yVal>
          <c:smooth val="1"/>
        </c:ser>
        <c:dLbls>
          <c:showLegendKey val="0"/>
          <c:showVal val="0"/>
          <c:showCatName val="0"/>
          <c:showSerName val="0"/>
          <c:showPercent val="0"/>
          <c:showBubbleSize val="0"/>
        </c:dLbls>
        <c:axId val="121135104"/>
        <c:axId val="121135680"/>
      </c:scatterChart>
      <c:valAx>
        <c:axId val="121135104"/>
        <c:scaling>
          <c:orientation val="minMax"/>
          <c:max val="3"/>
          <c:min val="0"/>
        </c:scaling>
        <c:delete val="0"/>
        <c:axPos val="b"/>
        <c:majorGridlines/>
        <c:title>
          <c:tx>
            <c:rich>
              <a:bodyPr/>
              <a:lstStyle/>
              <a:p>
                <a:pPr>
                  <a:defRPr/>
                </a:pPr>
                <a:r>
                  <a:rPr lang="en-US"/>
                  <a:t>Current Velocity, m/s</a:t>
                </a:r>
              </a:p>
            </c:rich>
          </c:tx>
          <c:layout/>
          <c:overlay val="0"/>
        </c:title>
        <c:numFmt formatCode="General" sourceLinked="1"/>
        <c:majorTickMark val="out"/>
        <c:minorTickMark val="in"/>
        <c:tickLblPos val="nextTo"/>
        <c:crossAx val="121135680"/>
        <c:crosses val="autoZero"/>
        <c:crossBetween val="midCat"/>
        <c:majorUnit val="0.5"/>
        <c:minorUnit val="0.1"/>
      </c:valAx>
      <c:valAx>
        <c:axId val="121135680"/>
        <c:scaling>
          <c:orientation val="minMax"/>
          <c:max val="7000"/>
          <c:min val="0"/>
        </c:scaling>
        <c:delete val="0"/>
        <c:axPos val="l"/>
        <c:majorGridlines/>
        <c:title>
          <c:tx>
            <c:rich>
              <a:bodyPr rot="-5400000" vert="horz"/>
              <a:lstStyle/>
              <a:p>
                <a:pPr>
                  <a:defRPr/>
                </a:pPr>
                <a:r>
                  <a:rPr lang="en-US"/>
                  <a:t>Mooring Line Tension, kN</a:t>
                </a:r>
              </a:p>
            </c:rich>
          </c:tx>
          <c:layout/>
          <c:overlay val="0"/>
        </c:title>
        <c:numFmt formatCode="#,##0" sourceLinked="1"/>
        <c:majorTickMark val="out"/>
        <c:minorTickMark val="in"/>
        <c:tickLblPos val="nextTo"/>
        <c:crossAx val="121135104"/>
        <c:crosses val="autoZero"/>
        <c:crossBetween val="midCat"/>
        <c:majorUnit val="1000"/>
        <c:minorUnit val="200"/>
      </c:valAx>
    </c:plotArea>
    <c:legend>
      <c:legendPos val="r"/>
      <c:layout>
        <c:manualLayout>
          <c:xMode val="edge"/>
          <c:yMode val="edge"/>
          <c:x val="0.82343044619422567"/>
          <c:y val="0.47393345773974788"/>
          <c:w val="0.15990288713910777"/>
          <c:h val="0.22311556142187428"/>
        </c:manualLayout>
      </c:layout>
      <c:overlay val="0"/>
    </c:legend>
    <c:plotVisOnly val="1"/>
    <c:dispBlanksAs val="gap"/>
    <c:showDLblsOverMax val="0"/>
  </c:chart>
  <c:spPr>
    <a:solidFill>
      <a:schemeClr val="bg1"/>
    </a:solidFill>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C-Plane Mooring Line Tension (LT)</a:t>
            </a:r>
          </a:p>
        </c:rich>
      </c:tx>
      <c:layout/>
      <c:overlay val="0"/>
    </c:title>
    <c:autoTitleDeleted val="0"/>
    <c:plotArea>
      <c:layout/>
      <c:scatterChart>
        <c:scatterStyle val="smoothMarker"/>
        <c:varyColors val="0"/>
        <c:ser>
          <c:idx val="0"/>
          <c:order val="0"/>
          <c:tx>
            <c:v>0° AoA</c:v>
          </c:tx>
          <c:spPr>
            <a:ln>
              <a:solidFill>
                <a:srgbClr val="0033CC"/>
              </a:solidFill>
            </a:ln>
          </c:spPr>
          <c:marker>
            <c:symbol val="none"/>
          </c:marker>
          <c:xVal>
            <c:numRef>
              <c:f>(Tension!$B$5,Tension!$B$7,Tension!$B$19,Tension!$B$31,Tension!$B$43,Tension!$B$55,Tension!$B$67,Tension!$B$79)</c:f>
              <c:numCache>
                <c:formatCode>General</c:formatCode>
                <c:ptCount val="8"/>
                <c:pt idx="0">
                  <c:v>0</c:v>
                </c:pt>
                <c:pt idx="1">
                  <c:v>0.5</c:v>
                </c:pt>
                <c:pt idx="2" formatCode="0.0">
                  <c:v>1</c:v>
                </c:pt>
                <c:pt idx="3">
                  <c:v>1.5</c:v>
                </c:pt>
                <c:pt idx="4">
                  <c:v>1.6</c:v>
                </c:pt>
                <c:pt idx="5">
                  <c:v>1.7</c:v>
                </c:pt>
                <c:pt idx="6" formatCode="0.0">
                  <c:v>2</c:v>
                </c:pt>
                <c:pt idx="7">
                  <c:v>2.5</c:v>
                </c:pt>
              </c:numCache>
            </c:numRef>
          </c:xVal>
          <c:yVal>
            <c:numRef>
              <c:f>(Tension!$H$5,Tension!$H$7,Tension!$H$19,Tension!$H$31,Tension!$H$43,Tension!$H$55,Tension!$H$67,Tension!$H$79)</c:f>
              <c:numCache>
                <c:formatCode>0</c:formatCode>
                <c:ptCount val="8"/>
                <c:pt idx="0">
                  <c:v>168.90858482142858</c:v>
                </c:pt>
                <c:pt idx="1">
                  <c:v>170.93744799812467</c:v>
                </c:pt>
                <c:pt idx="2">
                  <c:v>198.90230680944666</c:v>
                </c:pt>
                <c:pt idx="3">
                  <c:v>290.48183982276606</c:v>
                </c:pt>
                <c:pt idx="4">
                  <c:v>317.6318648112391</c:v>
                </c:pt>
                <c:pt idx="5">
                  <c:v>347.4890356178658</c:v>
                </c:pt>
                <c:pt idx="6">
                  <c:v>452.81606869703927</c:v>
                </c:pt>
                <c:pt idx="7">
                  <c:v>677.84090951345661</c:v>
                </c:pt>
              </c:numCache>
            </c:numRef>
          </c:yVal>
          <c:smooth val="1"/>
        </c:ser>
        <c:ser>
          <c:idx val="1"/>
          <c:order val="1"/>
          <c:tx>
            <c:v>-4°</c:v>
          </c:tx>
          <c:spPr>
            <a:ln>
              <a:solidFill>
                <a:srgbClr val="FF0000"/>
              </a:solidFill>
            </a:ln>
          </c:spPr>
          <c:marker>
            <c:symbol val="none"/>
          </c:marker>
          <c:xVal>
            <c:numRef>
              <c:f>(Tension!$B$9,Tension!$B$21,Tension!$B$33,Tension!$B$45,Tension!$B$57,Tension!$B$69,Tension!$B$81)</c:f>
              <c:numCache>
                <c:formatCode>0.0</c:formatCode>
                <c:ptCount val="7"/>
                <c:pt idx="0" formatCode="General">
                  <c:v>0.5</c:v>
                </c:pt>
                <c:pt idx="1">
                  <c:v>1</c:v>
                </c:pt>
                <c:pt idx="2" formatCode="General">
                  <c:v>1.5</c:v>
                </c:pt>
                <c:pt idx="3" formatCode="General">
                  <c:v>1.6</c:v>
                </c:pt>
                <c:pt idx="4" formatCode="General">
                  <c:v>1.7</c:v>
                </c:pt>
                <c:pt idx="5">
                  <c:v>2</c:v>
                </c:pt>
                <c:pt idx="6" formatCode="General">
                  <c:v>2.5</c:v>
                </c:pt>
              </c:numCache>
            </c:numRef>
          </c:xVal>
          <c:yVal>
            <c:numRef>
              <c:f>(Tension!$H$9,Tension!$H$21,Tension!$H$33,Tension!$H$45,Tension!$H$57,Tension!$H$69,Tension!$H$81)</c:f>
              <c:numCache>
                <c:formatCode>0</c:formatCode>
                <c:ptCount val="7"/>
                <c:pt idx="0">
                  <c:v>169.89544832700403</c:v>
                </c:pt>
                <c:pt idx="1">
                  <c:v>195.30132346230178</c:v>
                </c:pt>
                <c:pt idx="2">
                  <c:v>284.93822401887735</c:v>
                </c:pt>
                <c:pt idx="3">
                  <c:v>311.86805444213917</c:v>
                </c:pt>
                <c:pt idx="4">
                  <c:v>341.54641368256807</c:v>
                </c:pt>
                <c:pt idx="5">
                  <c:v>446.52148316354902</c:v>
                </c:pt>
                <c:pt idx="6">
                  <c:v>671.29957711816974</c:v>
                </c:pt>
              </c:numCache>
            </c:numRef>
          </c:yVal>
          <c:smooth val="1"/>
        </c:ser>
        <c:ser>
          <c:idx val="2"/>
          <c:order val="2"/>
          <c:tx>
            <c:v>-8°</c:v>
          </c:tx>
          <c:spPr>
            <a:ln>
              <a:solidFill>
                <a:srgbClr val="00B050"/>
              </a:solidFill>
            </a:ln>
          </c:spPr>
          <c:marker>
            <c:symbol val="none"/>
          </c:marker>
          <c:xVal>
            <c:numRef>
              <c:f>(Tension!$B$11,Tension!$B$23,Tension!$B$35,Tension!$B$47,Tension!$B$59,Tension!$B$71,Tension!$B$83)</c:f>
              <c:numCache>
                <c:formatCode>0.0</c:formatCode>
                <c:ptCount val="7"/>
                <c:pt idx="0" formatCode="General">
                  <c:v>0.5</c:v>
                </c:pt>
                <c:pt idx="1">
                  <c:v>1</c:v>
                </c:pt>
                <c:pt idx="2" formatCode="General">
                  <c:v>1.5</c:v>
                </c:pt>
                <c:pt idx="3" formatCode="General">
                  <c:v>1.6</c:v>
                </c:pt>
                <c:pt idx="4" formatCode="General">
                  <c:v>1.7</c:v>
                </c:pt>
                <c:pt idx="5">
                  <c:v>2</c:v>
                </c:pt>
                <c:pt idx="6" formatCode="General">
                  <c:v>2.5</c:v>
                </c:pt>
              </c:numCache>
            </c:numRef>
          </c:xVal>
          <c:yVal>
            <c:numRef>
              <c:f>(Tension!$H$11,Tension!$H$23,Tension!$H$35,Tension!$H$47,Tension!$H$59,Tension!$H$71,Tension!$H$83)</c:f>
              <c:numCache>
                <c:formatCode>0</c:formatCode>
                <c:ptCount val="7"/>
                <c:pt idx="0">
                  <c:v>168.8478517621835</c:v>
                </c:pt>
                <c:pt idx="1">
                  <c:v>191.64443485713389</c:v>
                </c:pt>
                <c:pt idx="2">
                  <c:v>279.32540354123626</c:v>
                </c:pt>
                <c:pt idx="3">
                  <c:v>306.04377528980086</c:v>
                </c:pt>
                <c:pt idx="4">
                  <c:v>335.55443230829968</c:v>
                </c:pt>
                <c:pt idx="5">
                  <c:v>440.2187280888088</c:v>
                </c:pt>
                <c:pt idx="6">
                  <c:v>664.82618110740555</c:v>
                </c:pt>
              </c:numCache>
            </c:numRef>
          </c:yVal>
          <c:smooth val="1"/>
        </c:ser>
        <c:dLbls>
          <c:showLegendKey val="0"/>
          <c:showVal val="0"/>
          <c:showCatName val="0"/>
          <c:showSerName val="0"/>
          <c:showPercent val="0"/>
          <c:showBubbleSize val="0"/>
        </c:dLbls>
        <c:axId val="121137408"/>
        <c:axId val="121137984"/>
      </c:scatterChart>
      <c:valAx>
        <c:axId val="121137408"/>
        <c:scaling>
          <c:orientation val="minMax"/>
          <c:max val="3"/>
          <c:min val="0"/>
        </c:scaling>
        <c:delete val="0"/>
        <c:axPos val="b"/>
        <c:majorGridlines/>
        <c:title>
          <c:tx>
            <c:rich>
              <a:bodyPr/>
              <a:lstStyle/>
              <a:p>
                <a:pPr>
                  <a:defRPr/>
                </a:pPr>
                <a:r>
                  <a:rPr lang="en-US"/>
                  <a:t>Current Velocity, m/s</a:t>
                </a:r>
              </a:p>
            </c:rich>
          </c:tx>
          <c:layout/>
          <c:overlay val="0"/>
        </c:title>
        <c:numFmt formatCode="General" sourceLinked="1"/>
        <c:majorTickMark val="out"/>
        <c:minorTickMark val="in"/>
        <c:tickLblPos val="nextTo"/>
        <c:crossAx val="121137984"/>
        <c:crosses val="autoZero"/>
        <c:crossBetween val="midCat"/>
        <c:majorUnit val="0.5"/>
        <c:minorUnit val="0.1"/>
      </c:valAx>
      <c:valAx>
        <c:axId val="121137984"/>
        <c:scaling>
          <c:orientation val="minMax"/>
          <c:max val="700"/>
          <c:min val="0"/>
        </c:scaling>
        <c:delete val="0"/>
        <c:axPos val="l"/>
        <c:majorGridlines/>
        <c:title>
          <c:tx>
            <c:rich>
              <a:bodyPr rot="-5400000" vert="horz"/>
              <a:lstStyle/>
              <a:p>
                <a:pPr>
                  <a:defRPr/>
                </a:pPr>
                <a:r>
                  <a:rPr lang="en-US"/>
                  <a:t>Mooring Line Tension, kN</a:t>
                </a:r>
              </a:p>
            </c:rich>
          </c:tx>
          <c:layout/>
          <c:overlay val="0"/>
        </c:title>
        <c:numFmt formatCode="0" sourceLinked="1"/>
        <c:majorTickMark val="out"/>
        <c:minorTickMark val="in"/>
        <c:tickLblPos val="nextTo"/>
        <c:crossAx val="121137408"/>
        <c:crosses val="autoZero"/>
        <c:crossBetween val="midCat"/>
        <c:majorUnit val="100"/>
        <c:minorUnit val="20"/>
      </c:valAx>
    </c:plotArea>
    <c:legend>
      <c:legendPos val="r"/>
      <c:layout>
        <c:manualLayout>
          <c:xMode val="edge"/>
          <c:yMode val="edge"/>
          <c:x val="0.78834277294285571"/>
          <c:y val="0.53566175755808321"/>
          <c:w val="0.19499056039047755"/>
          <c:h val="0.16138718771264704"/>
        </c:manualLayout>
      </c:layout>
      <c:overlay val="0"/>
    </c:legend>
    <c:plotVisOnly val="1"/>
    <c:dispBlanksAs val="gap"/>
    <c:showDLblsOverMax val="0"/>
  </c:chart>
  <c:spPr>
    <a:solidFill>
      <a:schemeClr val="bg1"/>
    </a:solidFill>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drawing1.xml><?xml version="1.0" encoding="utf-8"?>
<c:userShapes xmlns:c="http://schemas.openxmlformats.org/drawingml/2006/chart">
  <cdr:relSizeAnchor xmlns:cdr="http://schemas.openxmlformats.org/drawingml/2006/chartDrawing">
    <cdr:from>
      <cdr:x>0.8125</cdr:x>
      <cdr:y>0.36994</cdr:y>
    </cdr:from>
    <cdr:to>
      <cdr:x>0.98958</cdr:x>
      <cdr:y>0.47399</cdr:y>
    </cdr:to>
    <cdr:sp macro="" textlink="">
      <cdr:nvSpPr>
        <cdr:cNvPr id="2" name="TextBox 1"/>
        <cdr:cNvSpPr txBox="1"/>
      </cdr:nvSpPr>
      <cdr:spPr>
        <a:xfrm xmlns:a="http://schemas.openxmlformats.org/drawingml/2006/main">
          <a:off x="3714750" y="1015999"/>
          <a:ext cx="809625" cy="2857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t>Wing Angle</a:t>
          </a:r>
        </a:p>
      </cdr:txBody>
    </cdr:sp>
  </cdr:relSizeAnchor>
</c:userShapes>
</file>

<file path=ppt/drawings/drawing2.xml><?xml version="1.0" encoding="utf-8"?>
<c:userShapes xmlns:c="http://schemas.openxmlformats.org/drawingml/2006/chart">
  <cdr:relSizeAnchor xmlns:cdr="http://schemas.openxmlformats.org/drawingml/2006/chartDrawing">
    <cdr:from>
      <cdr:x>0.8125</cdr:x>
      <cdr:y>0.36994</cdr:y>
    </cdr:from>
    <cdr:to>
      <cdr:x>0.98958</cdr:x>
      <cdr:y>0.47399</cdr:y>
    </cdr:to>
    <cdr:sp macro="" textlink="">
      <cdr:nvSpPr>
        <cdr:cNvPr id="2" name="TextBox 1"/>
        <cdr:cNvSpPr txBox="1"/>
      </cdr:nvSpPr>
      <cdr:spPr>
        <a:xfrm xmlns:a="http://schemas.openxmlformats.org/drawingml/2006/main">
          <a:off x="3714750" y="1015999"/>
          <a:ext cx="809625" cy="2857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t>Wing Angle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defTabSz="931008">
              <a:defRPr sz="1200"/>
            </a:lvl1pPr>
          </a:lstStyle>
          <a:p>
            <a:pPr>
              <a:defRPr/>
            </a:pPr>
            <a:endParaRPr lang="en-US"/>
          </a:p>
        </p:txBody>
      </p:sp>
      <p:sp>
        <p:nvSpPr>
          <p:cNvPr id="4099"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r" defTabSz="931008">
              <a:defRPr sz="1200"/>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defTabSz="931008">
              <a:defRPr sz="1200"/>
            </a:lvl1pPr>
          </a:lstStyle>
          <a:p>
            <a:pPr>
              <a:defRPr/>
            </a:pPr>
            <a:endParaRPr lang="en-US"/>
          </a:p>
        </p:txBody>
      </p:sp>
      <p:sp>
        <p:nvSpPr>
          <p:cNvPr id="4103"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r" defTabSz="931008">
              <a:defRPr sz="1200"/>
            </a:lvl1pPr>
          </a:lstStyle>
          <a:p>
            <a:pPr>
              <a:defRPr/>
            </a:pPr>
            <a:fld id="{50444395-56E0-4CED-AF75-46412DBDC87A}" type="slidenum">
              <a:rPr lang="en-US"/>
              <a:pPr>
                <a:defRPr/>
              </a:pPr>
              <a:t>‹#›</a:t>
            </a:fld>
            <a:endParaRPr lang="en-US"/>
          </a:p>
        </p:txBody>
      </p:sp>
    </p:spTree>
    <p:extLst>
      <p:ext uri="{BB962C8B-B14F-4D97-AF65-F5344CB8AC3E}">
        <p14:creationId xmlns:p14="http://schemas.microsoft.com/office/powerpoint/2010/main" val="309449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30275"/>
            <a:fld id="{2038D749-6EF6-404A-8C47-1DA9C9659A09}" type="slidenum">
              <a:rPr lang="en-US" smtClean="0"/>
              <a:pPr defTabSz="930275"/>
              <a:t>1</a:t>
            </a:fld>
            <a:endParaRPr lang="en-US" smtClean="0"/>
          </a:p>
        </p:txBody>
      </p:sp>
      <p:sp>
        <p:nvSpPr>
          <p:cNvPr id="60419" name="Rectangle 2"/>
          <p:cNvSpPr>
            <a:spLocks noGrp="1" noRot="1" noChangeAspect="1" noChangeArrowheads="1" noTextEdit="1"/>
          </p:cNvSpPr>
          <p:nvPr>
            <p:ph type="sldImg"/>
          </p:nvPr>
        </p:nvSpPr>
        <p:spPr>
          <a:xfrm>
            <a:off x="1179513" y="698500"/>
            <a:ext cx="4652962" cy="3489325"/>
          </a:xfrm>
          <a:ln/>
        </p:spPr>
      </p:sp>
      <p:sp>
        <p:nvSpPr>
          <p:cNvPr id="60420" name="Rectangle 3"/>
          <p:cNvSpPr>
            <a:spLocks noGrp="1" noChangeArrowheads="1"/>
          </p:cNvSpPr>
          <p:nvPr>
            <p:ph type="body" idx="1"/>
          </p:nvPr>
        </p:nvSpPr>
        <p:spPr>
          <a:xfrm>
            <a:off x="700088" y="4418013"/>
            <a:ext cx="5610225" cy="4179887"/>
          </a:xfrm>
          <a:solidFill>
            <a:schemeClr val="accent1"/>
          </a:solidFill>
          <a:ln>
            <a:solidFill>
              <a:schemeClr val="tx1"/>
            </a:solidFill>
          </a:ln>
        </p:spPr>
        <p:txBody>
          <a:bodyPr lIns="90571" tIns="45285" rIns="90571" bIns="45285"/>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30275"/>
            <a:fld id="{7088C9B4-D3E5-4BA4-AB38-E36A47564651}" type="slidenum">
              <a:rPr lang="en-US" smtClean="0"/>
              <a:pPr defTabSz="930275"/>
              <a:t>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33450" y="4416425"/>
            <a:ext cx="5143500" cy="4181475"/>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smtClean="0"/>
              <a:t>ALL OF THESE ARE IDEALIZATIONS MADE TO SIMPLIFY THE COMPLEX FLOW FOR PURPOSES OF UNDERSTANDING THE SIMULATION RESULTS</a:t>
            </a:r>
          </a:p>
        </p:txBody>
      </p:sp>
      <p:sp>
        <p:nvSpPr>
          <p:cNvPr id="62468" name="Slide Number Placeholder 3"/>
          <p:cNvSpPr>
            <a:spLocks noGrp="1"/>
          </p:cNvSpPr>
          <p:nvPr>
            <p:ph type="sldNum" sz="quarter" idx="5"/>
          </p:nvPr>
        </p:nvSpPr>
        <p:spPr>
          <a:noFill/>
        </p:spPr>
        <p:txBody>
          <a:bodyPr/>
          <a:lstStyle/>
          <a:p>
            <a:pPr defTabSz="930275"/>
            <a:fld id="{798029FA-2245-4D79-B222-D4BAC9533D40}" type="slidenum">
              <a:rPr lang="en-US" smtClean="0"/>
              <a:pPr defTabSz="930275"/>
              <a:t>34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r>
              <a:rPr lang="en-US" smtClean="0"/>
              <a:t>Simulation starts at T=10,000 s after 10,000 seconds of initialization sequences.  Each 14,000 second simulations takes ~15 seconds of clock time.</a:t>
            </a:r>
          </a:p>
        </p:txBody>
      </p:sp>
      <p:sp>
        <p:nvSpPr>
          <p:cNvPr id="24580" name="Slide Number Placeholder 3"/>
          <p:cNvSpPr>
            <a:spLocks noGrp="1"/>
          </p:cNvSpPr>
          <p:nvPr>
            <p:ph type="sldNum" sz="quarter" idx="5"/>
          </p:nvPr>
        </p:nvSpPr>
        <p:spPr>
          <a:noFill/>
        </p:spPr>
        <p:txBody>
          <a:bodyPr/>
          <a:lstStyle/>
          <a:p>
            <a:pPr defTabSz="930275"/>
            <a:fld id="{C13909A8-9195-4BCE-A15B-B32726067A16}" type="slidenum">
              <a:rPr lang="en-US" smtClean="0"/>
              <a:pPr defTabSz="930275"/>
              <a:t>35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r>
              <a:rPr lang="en-US" smtClean="0"/>
              <a:t>7 m SWH HAS &lt;6% CHANCE OF OCCURRING IN OPEN NOTHERN HEMISPHERE</a:t>
            </a:r>
          </a:p>
        </p:txBody>
      </p:sp>
      <p:sp>
        <p:nvSpPr>
          <p:cNvPr id="64516" name="Slide Number Placeholder 3"/>
          <p:cNvSpPr>
            <a:spLocks noGrp="1"/>
          </p:cNvSpPr>
          <p:nvPr>
            <p:ph type="sldNum" sz="quarter" idx="5"/>
          </p:nvPr>
        </p:nvSpPr>
        <p:spPr>
          <a:noFill/>
        </p:spPr>
        <p:txBody>
          <a:bodyPr/>
          <a:lstStyle/>
          <a:p>
            <a:pPr defTabSz="930275"/>
            <a:fld id="{DE4A7377-AAF4-4F0C-8178-795BA70DA943}" type="slidenum">
              <a:rPr lang="en-US" smtClean="0"/>
              <a:pPr defTabSz="930275"/>
              <a:t>42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r>
              <a:rPr lang="en-US" smtClean="0"/>
              <a:t>7 m SWH HAS &lt;6% CHANCE OF OCCURRING IN OPEN NOTHERN HEMISPHERE</a:t>
            </a:r>
          </a:p>
        </p:txBody>
      </p:sp>
      <p:sp>
        <p:nvSpPr>
          <p:cNvPr id="65540" name="Slide Number Placeholder 3"/>
          <p:cNvSpPr>
            <a:spLocks noGrp="1"/>
          </p:cNvSpPr>
          <p:nvPr>
            <p:ph type="sldNum" sz="quarter" idx="5"/>
          </p:nvPr>
        </p:nvSpPr>
        <p:spPr>
          <a:noFill/>
        </p:spPr>
        <p:txBody>
          <a:bodyPr/>
          <a:lstStyle/>
          <a:p>
            <a:pPr defTabSz="930275"/>
            <a:fld id="{1B18E0E8-B503-41B0-814B-4E3C7C9617AD}" type="slidenum">
              <a:rPr lang="en-US" smtClean="0"/>
              <a:pPr defTabSz="930275"/>
              <a:t>43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400">
                <a:latin typeface="+mn-lt"/>
              </a:defRPr>
            </a:lvl1pPr>
          </a:lstStyle>
          <a:p>
            <a:pPr>
              <a:defRPr/>
            </a:pPr>
            <a:endParaRPr lang="en-US"/>
          </a:p>
          <a:p>
            <a:pPr>
              <a:defRPr/>
            </a:pPr>
            <a:r>
              <a:rPr lang="en-US"/>
              <a:t>June ‘09</a:t>
            </a:r>
          </a:p>
        </p:txBody>
      </p:sp>
      <p:sp>
        <p:nvSpPr>
          <p:cNvPr id="5" name="Footer Placeholder 4"/>
          <p:cNvSpPr>
            <a:spLocks noGrp="1"/>
          </p:cNvSpPr>
          <p:nvPr>
            <p:ph type="ftr" sz="quarter" idx="11"/>
          </p:nvPr>
        </p:nvSpPr>
        <p:spPr/>
        <p:txBody>
          <a:bodyPr/>
          <a:lstStyle>
            <a:lvl1pPr>
              <a:defRPr sz="1400">
                <a:latin typeface="+mn-lt"/>
              </a:defRPr>
            </a:lvl1pPr>
          </a:lstStyle>
          <a:p>
            <a:pPr>
              <a:defRPr/>
            </a:pPr>
            <a:endParaRPr lang="en-US"/>
          </a:p>
          <a:p>
            <a:pPr>
              <a:defRPr/>
            </a:pPr>
            <a:r>
              <a:rPr lang="en-US"/>
              <a:t>For Official Use Only</a:t>
            </a:r>
          </a:p>
        </p:txBody>
      </p:sp>
      <p:sp>
        <p:nvSpPr>
          <p:cNvPr id="6" name="Slide Number Placeholder 5"/>
          <p:cNvSpPr>
            <a:spLocks noGrp="1"/>
          </p:cNvSpPr>
          <p:nvPr>
            <p:ph type="sldNum" sz="quarter" idx="12"/>
          </p:nvPr>
        </p:nvSpPr>
        <p:spPr/>
        <p:txBody>
          <a:bodyPr/>
          <a:lstStyle>
            <a:lvl1pPr>
              <a:defRPr sz="1400">
                <a:latin typeface="+mn-lt"/>
              </a:defRPr>
            </a:lvl1pPr>
          </a:lstStyle>
          <a:p>
            <a:pPr>
              <a:defRPr/>
            </a:pPr>
            <a:endParaRPr lang="en-US"/>
          </a:p>
          <a:p>
            <a:pPr>
              <a:defRPr/>
            </a:pPr>
            <a:fld id="{4647DE39-7893-4D50-B2CB-E12B8B366EB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400">
                <a:latin typeface="+mn-lt"/>
              </a:defRPr>
            </a:lvl1pPr>
          </a:lstStyle>
          <a:p>
            <a:pPr>
              <a:defRPr/>
            </a:pPr>
            <a:endParaRPr lang="en-US"/>
          </a:p>
          <a:p>
            <a:pPr>
              <a:defRPr/>
            </a:pPr>
            <a:r>
              <a:rPr lang="en-US"/>
              <a:t>June ‘09</a:t>
            </a:r>
          </a:p>
        </p:txBody>
      </p:sp>
      <p:sp>
        <p:nvSpPr>
          <p:cNvPr id="5" name="Footer Placeholder 4"/>
          <p:cNvSpPr>
            <a:spLocks noGrp="1"/>
          </p:cNvSpPr>
          <p:nvPr>
            <p:ph type="ftr" sz="quarter" idx="11"/>
          </p:nvPr>
        </p:nvSpPr>
        <p:spPr/>
        <p:txBody>
          <a:bodyPr/>
          <a:lstStyle>
            <a:lvl1pPr>
              <a:defRPr sz="1400">
                <a:latin typeface="+mn-lt"/>
              </a:defRPr>
            </a:lvl1pPr>
          </a:lstStyle>
          <a:p>
            <a:pPr>
              <a:defRPr/>
            </a:pPr>
            <a:endParaRPr lang="en-US"/>
          </a:p>
          <a:p>
            <a:pPr>
              <a:defRPr/>
            </a:pPr>
            <a:r>
              <a:rPr lang="en-US"/>
              <a:t>For Official Use Only</a:t>
            </a:r>
          </a:p>
        </p:txBody>
      </p:sp>
      <p:sp>
        <p:nvSpPr>
          <p:cNvPr id="6" name="Slide Number Placeholder 5"/>
          <p:cNvSpPr>
            <a:spLocks noGrp="1"/>
          </p:cNvSpPr>
          <p:nvPr>
            <p:ph type="sldNum" sz="quarter" idx="12"/>
          </p:nvPr>
        </p:nvSpPr>
        <p:spPr/>
        <p:txBody>
          <a:bodyPr/>
          <a:lstStyle>
            <a:lvl1pPr>
              <a:defRPr sz="1400">
                <a:latin typeface="+mn-lt"/>
              </a:defRPr>
            </a:lvl1pPr>
          </a:lstStyle>
          <a:p>
            <a:pPr>
              <a:defRPr/>
            </a:pPr>
            <a:endParaRPr lang="en-US"/>
          </a:p>
          <a:p>
            <a:pPr>
              <a:defRPr/>
            </a:pPr>
            <a:fld id="{1D85372E-84F9-4E7B-93C3-16025EF8B1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0764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76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400">
                <a:latin typeface="+mn-lt"/>
              </a:defRPr>
            </a:lvl1pPr>
          </a:lstStyle>
          <a:p>
            <a:pPr>
              <a:defRPr/>
            </a:pPr>
            <a:endParaRPr lang="en-US"/>
          </a:p>
          <a:p>
            <a:pPr>
              <a:defRPr/>
            </a:pPr>
            <a:r>
              <a:rPr lang="en-US"/>
              <a:t>June ‘09</a:t>
            </a:r>
          </a:p>
        </p:txBody>
      </p:sp>
      <p:sp>
        <p:nvSpPr>
          <p:cNvPr id="5" name="Footer Placeholder 4"/>
          <p:cNvSpPr>
            <a:spLocks noGrp="1"/>
          </p:cNvSpPr>
          <p:nvPr>
            <p:ph type="ftr" sz="quarter" idx="11"/>
          </p:nvPr>
        </p:nvSpPr>
        <p:spPr/>
        <p:txBody>
          <a:bodyPr/>
          <a:lstStyle>
            <a:lvl1pPr>
              <a:defRPr sz="1400">
                <a:latin typeface="+mn-lt"/>
              </a:defRPr>
            </a:lvl1pPr>
          </a:lstStyle>
          <a:p>
            <a:pPr>
              <a:defRPr/>
            </a:pPr>
            <a:endParaRPr lang="en-US"/>
          </a:p>
          <a:p>
            <a:pPr>
              <a:defRPr/>
            </a:pPr>
            <a:r>
              <a:rPr lang="en-US"/>
              <a:t>For Official Use Only</a:t>
            </a:r>
          </a:p>
        </p:txBody>
      </p:sp>
      <p:sp>
        <p:nvSpPr>
          <p:cNvPr id="6" name="Slide Number Placeholder 5"/>
          <p:cNvSpPr>
            <a:spLocks noGrp="1"/>
          </p:cNvSpPr>
          <p:nvPr>
            <p:ph type="sldNum" sz="quarter" idx="12"/>
          </p:nvPr>
        </p:nvSpPr>
        <p:spPr/>
        <p:txBody>
          <a:bodyPr/>
          <a:lstStyle>
            <a:lvl1pPr>
              <a:defRPr sz="1400">
                <a:latin typeface="+mn-lt"/>
              </a:defRPr>
            </a:lvl1pPr>
          </a:lstStyle>
          <a:p>
            <a:pPr>
              <a:defRPr/>
            </a:pPr>
            <a:endParaRPr lang="en-US"/>
          </a:p>
          <a:p>
            <a:pPr>
              <a:defRPr/>
            </a:pPr>
            <a:fld id="{FA715F9A-3CD4-4D9D-9322-1CCF63D82B0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019800" cy="762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219200"/>
            <a:ext cx="8305800" cy="50292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sz="1400">
                <a:latin typeface="+mn-lt"/>
              </a:defRPr>
            </a:lvl1pPr>
          </a:lstStyle>
          <a:p>
            <a:pPr>
              <a:defRPr/>
            </a:pPr>
            <a:endParaRPr lang="en-US"/>
          </a:p>
          <a:p>
            <a:pPr>
              <a:defRPr/>
            </a:pPr>
            <a:r>
              <a:rPr lang="en-US"/>
              <a:t>June ‘09</a:t>
            </a:r>
          </a:p>
        </p:txBody>
      </p:sp>
      <p:sp>
        <p:nvSpPr>
          <p:cNvPr id="5" name="Footer Placeholder 4"/>
          <p:cNvSpPr>
            <a:spLocks noGrp="1"/>
          </p:cNvSpPr>
          <p:nvPr>
            <p:ph type="ftr" sz="quarter" idx="11"/>
          </p:nvPr>
        </p:nvSpPr>
        <p:spPr/>
        <p:txBody>
          <a:bodyPr/>
          <a:lstStyle>
            <a:lvl1pPr>
              <a:defRPr sz="1400">
                <a:latin typeface="+mn-lt"/>
              </a:defRPr>
            </a:lvl1pPr>
          </a:lstStyle>
          <a:p>
            <a:pPr>
              <a:defRPr/>
            </a:pPr>
            <a:endParaRPr lang="en-US"/>
          </a:p>
          <a:p>
            <a:pPr>
              <a:defRPr/>
            </a:pPr>
            <a:r>
              <a:rPr lang="en-US"/>
              <a:t>For Official Use Only</a:t>
            </a:r>
          </a:p>
        </p:txBody>
      </p:sp>
      <p:sp>
        <p:nvSpPr>
          <p:cNvPr id="6" name="Slide Number Placeholder 5"/>
          <p:cNvSpPr>
            <a:spLocks noGrp="1"/>
          </p:cNvSpPr>
          <p:nvPr>
            <p:ph type="sldNum" sz="quarter" idx="12"/>
          </p:nvPr>
        </p:nvSpPr>
        <p:spPr/>
        <p:txBody>
          <a:bodyPr/>
          <a:lstStyle>
            <a:lvl1pPr>
              <a:defRPr sz="1400">
                <a:latin typeface="+mn-lt"/>
              </a:defRPr>
            </a:lvl1pPr>
          </a:lstStyle>
          <a:p>
            <a:pPr>
              <a:defRPr/>
            </a:pPr>
            <a:endParaRPr lang="en-US"/>
          </a:p>
          <a:p>
            <a:pPr>
              <a:defRPr/>
            </a:pPr>
            <a:fld id="{37321124-C829-4C32-8460-5CD373CC86C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04800"/>
            <a:ext cx="60198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19200"/>
            <a:ext cx="40767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19200"/>
            <a:ext cx="40767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810000"/>
            <a:ext cx="40767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810000"/>
            <a:ext cx="40767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z="1400">
                <a:latin typeface="+mn-lt"/>
              </a:defRPr>
            </a:lvl1pPr>
          </a:lstStyle>
          <a:p>
            <a:pPr>
              <a:defRPr/>
            </a:pPr>
            <a:endParaRPr lang="en-US"/>
          </a:p>
          <a:p>
            <a:pPr>
              <a:defRPr/>
            </a:pPr>
            <a:r>
              <a:rPr lang="en-US"/>
              <a:t>June ‘09</a:t>
            </a:r>
          </a:p>
        </p:txBody>
      </p:sp>
      <p:sp>
        <p:nvSpPr>
          <p:cNvPr id="8" name="Footer Placeholder 7"/>
          <p:cNvSpPr>
            <a:spLocks noGrp="1"/>
          </p:cNvSpPr>
          <p:nvPr>
            <p:ph type="ftr" sz="quarter" idx="11"/>
          </p:nvPr>
        </p:nvSpPr>
        <p:spPr/>
        <p:txBody>
          <a:bodyPr/>
          <a:lstStyle>
            <a:lvl1pPr>
              <a:defRPr sz="1400">
                <a:latin typeface="+mn-lt"/>
              </a:defRPr>
            </a:lvl1pPr>
          </a:lstStyle>
          <a:p>
            <a:pPr>
              <a:defRPr/>
            </a:pPr>
            <a:endParaRPr lang="en-US"/>
          </a:p>
          <a:p>
            <a:pPr>
              <a:defRPr/>
            </a:pPr>
            <a:r>
              <a:rPr lang="en-US"/>
              <a:t>For Official Use Only</a:t>
            </a:r>
          </a:p>
        </p:txBody>
      </p:sp>
      <p:sp>
        <p:nvSpPr>
          <p:cNvPr id="9" name="Slide Number Placeholder 8"/>
          <p:cNvSpPr>
            <a:spLocks noGrp="1"/>
          </p:cNvSpPr>
          <p:nvPr>
            <p:ph type="sldNum" sz="quarter" idx="12"/>
          </p:nvPr>
        </p:nvSpPr>
        <p:spPr/>
        <p:txBody>
          <a:bodyPr/>
          <a:lstStyle>
            <a:lvl1pPr>
              <a:defRPr sz="1400">
                <a:latin typeface="+mn-lt"/>
              </a:defRPr>
            </a:lvl1pPr>
          </a:lstStyle>
          <a:p>
            <a:pPr>
              <a:defRPr/>
            </a:pPr>
            <a:endParaRPr lang="en-US"/>
          </a:p>
          <a:p>
            <a:pPr>
              <a:defRPr/>
            </a:pPr>
            <a:fld id="{09070DE7-55BB-4E61-9D78-58C2760A9A5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019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767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19200"/>
            <a:ext cx="40767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810000"/>
            <a:ext cx="40767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sz="1400">
                <a:latin typeface="+mn-lt"/>
              </a:defRPr>
            </a:lvl1pPr>
          </a:lstStyle>
          <a:p>
            <a:pPr>
              <a:defRPr/>
            </a:pPr>
            <a:endParaRPr lang="en-US"/>
          </a:p>
          <a:p>
            <a:pPr>
              <a:defRPr/>
            </a:pPr>
            <a:r>
              <a:rPr lang="en-US"/>
              <a:t>June ‘09</a:t>
            </a:r>
          </a:p>
        </p:txBody>
      </p:sp>
      <p:sp>
        <p:nvSpPr>
          <p:cNvPr id="7" name="Footer Placeholder 6"/>
          <p:cNvSpPr>
            <a:spLocks noGrp="1"/>
          </p:cNvSpPr>
          <p:nvPr>
            <p:ph type="ftr" sz="quarter" idx="11"/>
          </p:nvPr>
        </p:nvSpPr>
        <p:spPr/>
        <p:txBody>
          <a:bodyPr/>
          <a:lstStyle>
            <a:lvl1pPr>
              <a:defRPr sz="1400">
                <a:latin typeface="+mn-lt"/>
              </a:defRPr>
            </a:lvl1pPr>
          </a:lstStyle>
          <a:p>
            <a:pPr>
              <a:defRPr/>
            </a:pPr>
            <a:endParaRPr lang="en-US"/>
          </a:p>
          <a:p>
            <a:pPr>
              <a:defRPr/>
            </a:pPr>
            <a:r>
              <a:rPr lang="en-US"/>
              <a:t>For Official Use Only</a:t>
            </a:r>
          </a:p>
        </p:txBody>
      </p:sp>
      <p:sp>
        <p:nvSpPr>
          <p:cNvPr id="8" name="Slide Number Placeholder 7"/>
          <p:cNvSpPr>
            <a:spLocks noGrp="1"/>
          </p:cNvSpPr>
          <p:nvPr>
            <p:ph type="sldNum" sz="quarter" idx="12"/>
          </p:nvPr>
        </p:nvSpPr>
        <p:spPr/>
        <p:txBody>
          <a:bodyPr/>
          <a:lstStyle>
            <a:lvl1pPr>
              <a:defRPr sz="1400">
                <a:latin typeface="+mn-lt"/>
              </a:defRPr>
            </a:lvl1pPr>
          </a:lstStyle>
          <a:p>
            <a:pPr>
              <a:defRPr/>
            </a:pPr>
            <a:endParaRPr lang="en-US"/>
          </a:p>
          <a:p>
            <a:pPr>
              <a:defRPr/>
            </a:pPr>
            <a:fld id="{235B8739-09E6-4DFE-86A0-1792E2E7BF0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400">
                <a:latin typeface="+mn-lt"/>
              </a:defRPr>
            </a:lvl1pPr>
          </a:lstStyle>
          <a:p>
            <a:pPr>
              <a:defRPr/>
            </a:pPr>
            <a:endParaRPr lang="en-US"/>
          </a:p>
          <a:p>
            <a:pPr>
              <a:defRPr/>
            </a:pPr>
            <a:r>
              <a:rPr lang="en-US"/>
              <a:t>June ‘09</a:t>
            </a:r>
          </a:p>
        </p:txBody>
      </p:sp>
      <p:sp>
        <p:nvSpPr>
          <p:cNvPr id="5" name="Footer Placeholder 4"/>
          <p:cNvSpPr>
            <a:spLocks noGrp="1"/>
          </p:cNvSpPr>
          <p:nvPr>
            <p:ph type="ftr" sz="quarter" idx="11"/>
          </p:nvPr>
        </p:nvSpPr>
        <p:spPr/>
        <p:txBody>
          <a:bodyPr/>
          <a:lstStyle>
            <a:lvl1pPr>
              <a:defRPr sz="1400">
                <a:latin typeface="+mn-lt"/>
              </a:defRPr>
            </a:lvl1pPr>
          </a:lstStyle>
          <a:p>
            <a:pPr>
              <a:defRPr/>
            </a:pPr>
            <a:endParaRPr lang="en-US"/>
          </a:p>
          <a:p>
            <a:pPr>
              <a:defRPr/>
            </a:pPr>
            <a:r>
              <a:rPr lang="en-US"/>
              <a:t>For Official Use Only</a:t>
            </a:r>
          </a:p>
        </p:txBody>
      </p:sp>
      <p:sp>
        <p:nvSpPr>
          <p:cNvPr id="6" name="Slide Number Placeholder 5"/>
          <p:cNvSpPr>
            <a:spLocks noGrp="1"/>
          </p:cNvSpPr>
          <p:nvPr>
            <p:ph type="sldNum" sz="quarter" idx="12"/>
          </p:nvPr>
        </p:nvSpPr>
        <p:spPr/>
        <p:txBody>
          <a:bodyPr/>
          <a:lstStyle>
            <a:lvl1pPr>
              <a:defRPr sz="1400">
                <a:latin typeface="+mn-lt"/>
              </a:defRPr>
            </a:lvl1pPr>
          </a:lstStyle>
          <a:p>
            <a:pPr>
              <a:defRPr/>
            </a:pPr>
            <a:endParaRPr lang="en-US"/>
          </a:p>
          <a:p>
            <a:pPr>
              <a:defRPr/>
            </a:pPr>
            <a:fld id="{67FA1CFD-0E92-49D1-9598-C2270C8C9E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1400">
                <a:latin typeface="+mn-lt"/>
              </a:defRPr>
            </a:lvl1pPr>
          </a:lstStyle>
          <a:p>
            <a:pPr>
              <a:defRPr/>
            </a:pPr>
            <a:endParaRPr lang="en-US"/>
          </a:p>
          <a:p>
            <a:pPr>
              <a:defRPr/>
            </a:pPr>
            <a:r>
              <a:rPr lang="en-US"/>
              <a:t>June ‘09</a:t>
            </a:r>
          </a:p>
        </p:txBody>
      </p:sp>
      <p:sp>
        <p:nvSpPr>
          <p:cNvPr id="5" name="Footer Placeholder 4"/>
          <p:cNvSpPr>
            <a:spLocks noGrp="1"/>
          </p:cNvSpPr>
          <p:nvPr>
            <p:ph type="ftr" sz="quarter" idx="11"/>
          </p:nvPr>
        </p:nvSpPr>
        <p:spPr/>
        <p:txBody>
          <a:bodyPr/>
          <a:lstStyle>
            <a:lvl1pPr>
              <a:defRPr sz="1400">
                <a:latin typeface="+mn-lt"/>
              </a:defRPr>
            </a:lvl1pPr>
          </a:lstStyle>
          <a:p>
            <a:pPr>
              <a:defRPr/>
            </a:pPr>
            <a:endParaRPr lang="en-US"/>
          </a:p>
          <a:p>
            <a:pPr>
              <a:defRPr/>
            </a:pPr>
            <a:r>
              <a:rPr lang="en-US"/>
              <a:t>For Official Use Only</a:t>
            </a:r>
          </a:p>
        </p:txBody>
      </p:sp>
      <p:sp>
        <p:nvSpPr>
          <p:cNvPr id="6" name="Slide Number Placeholder 5"/>
          <p:cNvSpPr>
            <a:spLocks noGrp="1"/>
          </p:cNvSpPr>
          <p:nvPr>
            <p:ph type="sldNum" sz="quarter" idx="12"/>
          </p:nvPr>
        </p:nvSpPr>
        <p:spPr/>
        <p:txBody>
          <a:bodyPr/>
          <a:lstStyle>
            <a:lvl1pPr>
              <a:defRPr sz="1400">
                <a:latin typeface="+mn-lt"/>
              </a:defRPr>
            </a:lvl1pPr>
          </a:lstStyle>
          <a:p>
            <a:pPr>
              <a:defRPr/>
            </a:pPr>
            <a:endParaRPr lang="en-US"/>
          </a:p>
          <a:p>
            <a:pPr>
              <a:defRPr/>
            </a:pPr>
            <a:fld id="{BF04B601-4316-4C27-B3C1-50B09F4BB1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z="1400">
                <a:latin typeface="+mn-lt"/>
              </a:defRPr>
            </a:lvl1pPr>
          </a:lstStyle>
          <a:p>
            <a:pPr>
              <a:defRPr/>
            </a:pPr>
            <a:endParaRPr lang="en-US"/>
          </a:p>
          <a:p>
            <a:pPr>
              <a:defRPr/>
            </a:pPr>
            <a:r>
              <a:rPr lang="en-US"/>
              <a:t>June ‘09</a:t>
            </a:r>
          </a:p>
        </p:txBody>
      </p:sp>
      <p:sp>
        <p:nvSpPr>
          <p:cNvPr id="6" name="Footer Placeholder 5"/>
          <p:cNvSpPr>
            <a:spLocks noGrp="1"/>
          </p:cNvSpPr>
          <p:nvPr>
            <p:ph type="ftr" sz="quarter" idx="11"/>
          </p:nvPr>
        </p:nvSpPr>
        <p:spPr/>
        <p:txBody>
          <a:bodyPr/>
          <a:lstStyle>
            <a:lvl1pPr>
              <a:defRPr sz="1400">
                <a:latin typeface="+mn-lt"/>
              </a:defRPr>
            </a:lvl1pPr>
          </a:lstStyle>
          <a:p>
            <a:pPr>
              <a:defRPr/>
            </a:pPr>
            <a:endParaRPr lang="en-US"/>
          </a:p>
          <a:p>
            <a:pPr>
              <a:defRPr/>
            </a:pPr>
            <a:r>
              <a:rPr lang="en-US"/>
              <a:t>For Official Use Only</a:t>
            </a:r>
          </a:p>
        </p:txBody>
      </p:sp>
      <p:sp>
        <p:nvSpPr>
          <p:cNvPr id="7" name="Slide Number Placeholder 6"/>
          <p:cNvSpPr>
            <a:spLocks noGrp="1"/>
          </p:cNvSpPr>
          <p:nvPr>
            <p:ph type="sldNum" sz="quarter" idx="12"/>
          </p:nvPr>
        </p:nvSpPr>
        <p:spPr/>
        <p:txBody>
          <a:bodyPr/>
          <a:lstStyle>
            <a:lvl1pPr>
              <a:defRPr sz="1400">
                <a:latin typeface="+mn-lt"/>
              </a:defRPr>
            </a:lvl1pPr>
          </a:lstStyle>
          <a:p>
            <a:pPr>
              <a:defRPr/>
            </a:pPr>
            <a:endParaRPr lang="en-US"/>
          </a:p>
          <a:p>
            <a:pPr>
              <a:defRPr/>
            </a:pPr>
            <a:fld id="{47517C32-1F9C-4D93-8F22-3C798D6AAB0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z="1400">
                <a:latin typeface="+mn-lt"/>
              </a:defRPr>
            </a:lvl1pPr>
          </a:lstStyle>
          <a:p>
            <a:pPr>
              <a:defRPr/>
            </a:pPr>
            <a:endParaRPr lang="en-US"/>
          </a:p>
          <a:p>
            <a:pPr>
              <a:defRPr/>
            </a:pPr>
            <a:r>
              <a:rPr lang="en-US"/>
              <a:t>June ‘09</a:t>
            </a:r>
          </a:p>
        </p:txBody>
      </p:sp>
      <p:sp>
        <p:nvSpPr>
          <p:cNvPr id="8" name="Footer Placeholder 7"/>
          <p:cNvSpPr>
            <a:spLocks noGrp="1"/>
          </p:cNvSpPr>
          <p:nvPr>
            <p:ph type="ftr" sz="quarter" idx="11"/>
          </p:nvPr>
        </p:nvSpPr>
        <p:spPr/>
        <p:txBody>
          <a:bodyPr/>
          <a:lstStyle>
            <a:lvl1pPr>
              <a:defRPr sz="1400">
                <a:latin typeface="+mn-lt"/>
              </a:defRPr>
            </a:lvl1pPr>
          </a:lstStyle>
          <a:p>
            <a:pPr>
              <a:defRPr/>
            </a:pPr>
            <a:endParaRPr lang="en-US"/>
          </a:p>
          <a:p>
            <a:pPr>
              <a:defRPr/>
            </a:pPr>
            <a:r>
              <a:rPr lang="en-US"/>
              <a:t>For Official Use Only</a:t>
            </a:r>
          </a:p>
        </p:txBody>
      </p:sp>
      <p:sp>
        <p:nvSpPr>
          <p:cNvPr id="9" name="Slide Number Placeholder 8"/>
          <p:cNvSpPr>
            <a:spLocks noGrp="1"/>
          </p:cNvSpPr>
          <p:nvPr>
            <p:ph type="sldNum" sz="quarter" idx="12"/>
          </p:nvPr>
        </p:nvSpPr>
        <p:spPr/>
        <p:txBody>
          <a:bodyPr/>
          <a:lstStyle>
            <a:lvl1pPr>
              <a:defRPr sz="1400">
                <a:latin typeface="+mn-lt"/>
              </a:defRPr>
            </a:lvl1pPr>
          </a:lstStyle>
          <a:p>
            <a:pPr>
              <a:defRPr/>
            </a:pPr>
            <a:endParaRPr lang="en-US"/>
          </a:p>
          <a:p>
            <a:pPr>
              <a:defRPr/>
            </a:pPr>
            <a:fld id="{6D201088-F7A0-4511-9CF0-66AC2732DF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z="1400">
                <a:latin typeface="+mn-lt"/>
              </a:defRPr>
            </a:lvl1pPr>
          </a:lstStyle>
          <a:p>
            <a:pPr>
              <a:defRPr/>
            </a:pPr>
            <a:endParaRPr lang="en-US"/>
          </a:p>
          <a:p>
            <a:pPr>
              <a:defRPr/>
            </a:pPr>
            <a:r>
              <a:rPr lang="en-US"/>
              <a:t>June ‘09</a:t>
            </a:r>
          </a:p>
        </p:txBody>
      </p:sp>
      <p:sp>
        <p:nvSpPr>
          <p:cNvPr id="4" name="Footer Placeholder 3"/>
          <p:cNvSpPr>
            <a:spLocks noGrp="1"/>
          </p:cNvSpPr>
          <p:nvPr>
            <p:ph type="ftr" sz="quarter" idx="11"/>
          </p:nvPr>
        </p:nvSpPr>
        <p:spPr/>
        <p:txBody>
          <a:bodyPr/>
          <a:lstStyle>
            <a:lvl1pPr>
              <a:defRPr sz="1400">
                <a:latin typeface="+mn-lt"/>
              </a:defRPr>
            </a:lvl1pPr>
          </a:lstStyle>
          <a:p>
            <a:pPr>
              <a:defRPr/>
            </a:pPr>
            <a:endParaRPr lang="en-US"/>
          </a:p>
          <a:p>
            <a:pPr>
              <a:defRPr/>
            </a:pPr>
            <a:r>
              <a:rPr lang="en-US"/>
              <a:t>For Official Use Only</a:t>
            </a:r>
          </a:p>
        </p:txBody>
      </p:sp>
      <p:sp>
        <p:nvSpPr>
          <p:cNvPr id="5" name="Slide Number Placeholder 4"/>
          <p:cNvSpPr>
            <a:spLocks noGrp="1"/>
          </p:cNvSpPr>
          <p:nvPr>
            <p:ph type="sldNum" sz="quarter" idx="12"/>
          </p:nvPr>
        </p:nvSpPr>
        <p:spPr/>
        <p:txBody>
          <a:bodyPr/>
          <a:lstStyle>
            <a:lvl1pPr>
              <a:defRPr sz="1400">
                <a:latin typeface="+mn-lt"/>
              </a:defRPr>
            </a:lvl1pPr>
          </a:lstStyle>
          <a:p>
            <a:pPr>
              <a:defRPr/>
            </a:pPr>
            <a:endParaRPr lang="en-US"/>
          </a:p>
          <a:p>
            <a:pPr>
              <a:defRPr/>
            </a:pPr>
            <a:fld id="{BDD17B95-F402-4A78-BA17-FD3A140324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a:latin typeface="+mn-lt"/>
              </a:defRPr>
            </a:lvl1pPr>
          </a:lstStyle>
          <a:p>
            <a:pPr>
              <a:defRPr/>
            </a:pPr>
            <a:endParaRPr lang="en-US"/>
          </a:p>
          <a:p>
            <a:pPr>
              <a:defRPr/>
            </a:pPr>
            <a:r>
              <a:rPr lang="en-US"/>
              <a:t>June ‘09</a:t>
            </a:r>
          </a:p>
        </p:txBody>
      </p:sp>
      <p:sp>
        <p:nvSpPr>
          <p:cNvPr id="3" name="Footer Placeholder 2"/>
          <p:cNvSpPr>
            <a:spLocks noGrp="1"/>
          </p:cNvSpPr>
          <p:nvPr>
            <p:ph type="ftr" sz="quarter" idx="11"/>
          </p:nvPr>
        </p:nvSpPr>
        <p:spPr/>
        <p:txBody>
          <a:bodyPr/>
          <a:lstStyle>
            <a:lvl1pPr>
              <a:defRPr sz="1400">
                <a:latin typeface="+mn-lt"/>
              </a:defRPr>
            </a:lvl1pPr>
          </a:lstStyle>
          <a:p>
            <a:pPr>
              <a:defRPr/>
            </a:pPr>
            <a:endParaRPr lang="en-US"/>
          </a:p>
          <a:p>
            <a:pPr>
              <a:defRPr/>
            </a:pPr>
            <a:r>
              <a:rPr lang="en-US"/>
              <a:t>For Official Use Only</a:t>
            </a:r>
          </a:p>
        </p:txBody>
      </p:sp>
      <p:sp>
        <p:nvSpPr>
          <p:cNvPr id="4" name="Slide Number Placeholder 3"/>
          <p:cNvSpPr>
            <a:spLocks noGrp="1"/>
          </p:cNvSpPr>
          <p:nvPr>
            <p:ph type="sldNum" sz="quarter" idx="12"/>
          </p:nvPr>
        </p:nvSpPr>
        <p:spPr>
          <a:xfrm>
            <a:off x="8153400" y="6324600"/>
            <a:ext cx="762000" cy="381000"/>
          </a:xfrm>
        </p:spPr>
        <p:txBody>
          <a:bodyPr/>
          <a:lstStyle>
            <a:lvl1pPr>
              <a:defRPr sz="1400">
                <a:latin typeface="+mn-lt"/>
              </a:defRPr>
            </a:lvl1pPr>
          </a:lstStyle>
          <a:p>
            <a:pPr>
              <a:defRPr/>
            </a:pPr>
            <a:endParaRPr lang="en-US"/>
          </a:p>
          <a:p>
            <a:pPr>
              <a:defRPr/>
            </a:pPr>
            <a:fld id="{0F8958DB-6F27-4C6C-8B76-EB20487347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81400" y="14478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400">
                <a:latin typeface="+mn-lt"/>
              </a:defRPr>
            </a:lvl1pPr>
          </a:lstStyle>
          <a:p>
            <a:pPr>
              <a:defRPr/>
            </a:pPr>
            <a:endParaRPr lang="en-US"/>
          </a:p>
          <a:p>
            <a:pPr>
              <a:defRPr/>
            </a:pPr>
            <a:r>
              <a:rPr lang="en-US"/>
              <a:t>June ‘09</a:t>
            </a:r>
          </a:p>
        </p:txBody>
      </p:sp>
      <p:sp>
        <p:nvSpPr>
          <p:cNvPr id="6" name="Footer Placeholder 5"/>
          <p:cNvSpPr>
            <a:spLocks noGrp="1"/>
          </p:cNvSpPr>
          <p:nvPr>
            <p:ph type="ftr" sz="quarter" idx="11"/>
          </p:nvPr>
        </p:nvSpPr>
        <p:spPr/>
        <p:txBody>
          <a:bodyPr/>
          <a:lstStyle>
            <a:lvl1pPr>
              <a:defRPr sz="1400">
                <a:latin typeface="+mn-lt"/>
              </a:defRPr>
            </a:lvl1pPr>
          </a:lstStyle>
          <a:p>
            <a:pPr>
              <a:defRPr/>
            </a:pPr>
            <a:endParaRPr lang="en-US"/>
          </a:p>
          <a:p>
            <a:pPr>
              <a:defRPr/>
            </a:pPr>
            <a:r>
              <a:rPr lang="en-US"/>
              <a:t>For Official Use Only</a:t>
            </a:r>
          </a:p>
        </p:txBody>
      </p:sp>
      <p:sp>
        <p:nvSpPr>
          <p:cNvPr id="7" name="Slide Number Placeholder 6"/>
          <p:cNvSpPr>
            <a:spLocks noGrp="1"/>
          </p:cNvSpPr>
          <p:nvPr>
            <p:ph type="sldNum" sz="quarter" idx="12"/>
          </p:nvPr>
        </p:nvSpPr>
        <p:spPr/>
        <p:txBody>
          <a:bodyPr/>
          <a:lstStyle>
            <a:lvl1pPr>
              <a:defRPr sz="1400">
                <a:latin typeface="+mn-lt"/>
              </a:defRPr>
            </a:lvl1pPr>
          </a:lstStyle>
          <a:p>
            <a:pPr>
              <a:defRPr/>
            </a:pPr>
            <a:endParaRPr lang="en-US"/>
          </a:p>
          <a:p>
            <a:pPr>
              <a:defRPr/>
            </a:pPr>
            <a:fld id="{6F48C31F-EBB2-4EFD-949D-600935E34FB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400">
                <a:latin typeface="+mn-lt"/>
              </a:defRPr>
            </a:lvl1pPr>
          </a:lstStyle>
          <a:p>
            <a:pPr>
              <a:defRPr/>
            </a:pPr>
            <a:endParaRPr lang="en-US"/>
          </a:p>
          <a:p>
            <a:pPr>
              <a:defRPr/>
            </a:pPr>
            <a:r>
              <a:rPr lang="en-US"/>
              <a:t>June ‘09</a:t>
            </a:r>
          </a:p>
        </p:txBody>
      </p:sp>
      <p:sp>
        <p:nvSpPr>
          <p:cNvPr id="6" name="Footer Placeholder 5"/>
          <p:cNvSpPr>
            <a:spLocks noGrp="1"/>
          </p:cNvSpPr>
          <p:nvPr>
            <p:ph type="ftr" sz="quarter" idx="11"/>
          </p:nvPr>
        </p:nvSpPr>
        <p:spPr/>
        <p:txBody>
          <a:bodyPr/>
          <a:lstStyle>
            <a:lvl1pPr>
              <a:defRPr sz="1400">
                <a:latin typeface="+mn-lt"/>
              </a:defRPr>
            </a:lvl1pPr>
          </a:lstStyle>
          <a:p>
            <a:pPr>
              <a:defRPr/>
            </a:pPr>
            <a:endParaRPr lang="en-US"/>
          </a:p>
          <a:p>
            <a:pPr>
              <a:defRPr/>
            </a:pPr>
            <a:r>
              <a:rPr lang="en-US"/>
              <a:t>For Official Use Only</a:t>
            </a:r>
          </a:p>
        </p:txBody>
      </p:sp>
      <p:sp>
        <p:nvSpPr>
          <p:cNvPr id="7" name="Slide Number Placeholder 6"/>
          <p:cNvSpPr>
            <a:spLocks noGrp="1"/>
          </p:cNvSpPr>
          <p:nvPr>
            <p:ph type="sldNum" sz="quarter" idx="12"/>
          </p:nvPr>
        </p:nvSpPr>
        <p:spPr/>
        <p:txBody>
          <a:bodyPr/>
          <a:lstStyle>
            <a:lvl1pPr>
              <a:defRPr sz="1400">
                <a:latin typeface="+mn-lt"/>
              </a:defRPr>
            </a:lvl1pPr>
          </a:lstStyle>
          <a:p>
            <a:pPr>
              <a:defRPr/>
            </a:pPr>
            <a:endParaRPr lang="en-US"/>
          </a:p>
          <a:p>
            <a:pPr>
              <a:defRPr/>
            </a:pPr>
            <a:fld id="{5CC622AF-3184-4B8C-9F2F-BCB8524041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DE6FF"/>
            </a:gs>
            <a:gs pos="100000">
              <a:srgbClr val="99CCFF"/>
            </a:gs>
          </a:gsLst>
          <a:lin ang="2700000" scaled="1"/>
        </a:grad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457200" y="304800"/>
            <a:ext cx="6019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8"/>
          <p:cNvSpPr>
            <a:spLocks noGrp="1" noChangeArrowheads="1"/>
          </p:cNvSpPr>
          <p:nvPr>
            <p:ph type="body" idx="1"/>
          </p:nvPr>
        </p:nvSpPr>
        <p:spPr bwMode="auto">
          <a:xfrm>
            <a:off x="457200" y="1219200"/>
            <a:ext cx="8305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3810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81F9F"/>
                </a:solidFill>
                <a:latin typeface="Times New Roman" pitchFamily="18" charset="0"/>
                <a:cs typeface="Arial" charset="0"/>
              </a:defRPr>
            </a:lvl1pPr>
          </a:lstStyle>
          <a:p>
            <a:pPr>
              <a:defRPr/>
            </a:pPr>
            <a:endParaRPr lang="en-US"/>
          </a:p>
          <a:p>
            <a:pPr>
              <a:defRPr/>
            </a:pPr>
            <a:r>
              <a:rPr lang="en-US"/>
              <a:t>June ‘09</a:t>
            </a:r>
          </a:p>
        </p:txBody>
      </p:sp>
      <p:sp>
        <p:nvSpPr>
          <p:cNvPr id="1034" name="Rectangle 10"/>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cs typeface="Arial" charset="0"/>
              </a:defRPr>
            </a:lvl1pPr>
          </a:lstStyle>
          <a:p>
            <a:pPr>
              <a:defRPr/>
            </a:pPr>
            <a:endParaRPr lang="en-US"/>
          </a:p>
          <a:p>
            <a:pPr>
              <a:defRPr/>
            </a:pPr>
            <a:r>
              <a:rPr lang="en-US"/>
              <a:t>For Official Use Only</a:t>
            </a:r>
          </a:p>
        </p:txBody>
      </p:sp>
      <p:sp>
        <p:nvSpPr>
          <p:cNvPr id="1035" name="Rectangle 1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81F9F"/>
                </a:solidFill>
                <a:latin typeface="Times New Roman" pitchFamily="18" charset="0"/>
                <a:cs typeface="Arial" charset="0"/>
              </a:defRPr>
            </a:lvl1pPr>
          </a:lstStyle>
          <a:p>
            <a:pPr>
              <a:defRPr/>
            </a:pPr>
            <a:endParaRPr lang="en-US"/>
          </a:p>
          <a:p>
            <a:pPr>
              <a:defRPr/>
            </a:pPr>
            <a:fld id="{93D27E89-5647-4828-960F-465FB139F46B}" type="slidenum">
              <a:rPr lang="en-US"/>
              <a:pPr>
                <a:defRPr/>
              </a:pPr>
              <a:t>‹#›</a:t>
            </a:fld>
            <a:endParaRPr lang="en-US"/>
          </a:p>
        </p:txBody>
      </p:sp>
      <p:sp>
        <p:nvSpPr>
          <p:cNvPr id="1037" name="Line 13"/>
          <p:cNvSpPr>
            <a:spLocks noChangeShapeType="1"/>
          </p:cNvSpPr>
          <p:nvPr userDrawn="1"/>
        </p:nvSpPr>
        <p:spPr bwMode="auto">
          <a:xfrm>
            <a:off x="457200" y="1143000"/>
            <a:ext cx="8229600" cy="0"/>
          </a:xfrm>
          <a:prstGeom prst="line">
            <a:avLst/>
          </a:prstGeom>
          <a:noFill/>
          <a:ln w="38100">
            <a:solidFill>
              <a:schemeClr val="accent2"/>
            </a:solidFill>
            <a:round/>
            <a:headEnd/>
            <a:tailEnd/>
          </a:ln>
          <a:effectLst/>
        </p:spPr>
        <p:txBody>
          <a:bodyPr/>
          <a:lstStyle/>
          <a:p>
            <a:pPr>
              <a:defRPr/>
            </a:pPr>
            <a:endParaRPr lang="en-US"/>
          </a:p>
        </p:txBody>
      </p:sp>
      <p:pic>
        <p:nvPicPr>
          <p:cNvPr id="3080" name="Picture 14" descr="NAVSEA-Carderock-2-inch Logo"/>
          <p:cNvPicPr>
            <a:picLocks noChangeAspect="1" noChangeArrowheads="1"/>
          </p:cNvPicPr>
          <p:nvPr userDrawn="1"/>
        </p:nvPicPr>
        <p:blipFill>
          <a:blip r:embed="rId16" cstate="print"/>
          <a:srcRect/>
          <a:stretch>
            <a:fillRect/>
          </a:stretch>
        </p:blipFill>
        <p:spPr bwMode="auto">
          <a:xfrm>
            <a:off x="7162800" y="271463"/>
            <a:ext cx="1428750" cy="8143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Lst>
  <p:hf sldNum="0"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oleObject" Target="../embeddings/oleObject1.bin"/><Relationship Id="rId3" Type="http://schemas.openxmlformats.org/officeDocument/2006/relationships/notesSlide" Target="../notesSlides/notesSlide2.xml"/><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19.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4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1"/>
          <p:cNvSpPr>
            <a:spLocks noGrp="1"/>
          </p:cNvSpPr>
          <p:nvPr>
            <p:ph type="dt" sz="quarter" idx="10"/>
          </p:nvPr>
        </p:nvSpPr>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18435" name="Footer Placeholder 2"/>
          <p:cNvSpPr>
            <a:spLocks noGrp="1"/>
          </p:cNvSpPr>
          <p:nvPr>
            <p:ph type="ftr" sz="quarter" idx="11"/>
          </p:nvPr>
        </p:nvSpPr>
        <p:spPr>
          <a:xfrm>
            <a:off x="2133600" y="6400800"/>
            <a:ext cx="4495800" cy="457200"/>
          </a:xfrm>
          <a:noFill/>
        </p:spPr>
        <p:txBody>
          <a:bodyPr/>
          <a:lstStyle/>
          <a:p>
            <a:endParaRPr lang="en-US" smtClean="0">
              <a:latin typeface="Times New Roman" pitchFamily="18" charset="0"/>
            </a:endParaRPr>
          </a:p>
          <a:p>
            <a:r>
              <a:rPr lang="en-US" smtClean="0">
                <a:latin typeface="Times New Roman" pitchFamily="18" charset="0"/>
              </a:rPr>
              <a:t>Public Release – Distribution  Unlimited</a:t>
            </a:r>
          </a:p>
        </p:txBody>
      </p:sp>
      <p:pic>
        <p:nvPicPr>
          <p:cNvPr id="18436" name="Picture 2" descr="NSWCCD_Aerials_18A"/>
          <p:cNvPicPr>
            <a:picLocks noChangeAspect="1" noChangeArrowheads="1"/>
          </p:cNvPicPr>
          <p:nvPr/>
        </p:nvPicPr>
        <p:blipFill>
          <a:blip r:embed="rId3" cstate="print"/>
          <a:srcRect/>
          <a:stretch>
            <a:fillRect/>
          </a:stretch>
        </p:blipFill>
        <p:spPr bwMode="auto">
          <a:xfrm>
            <a:off x="0" y="1009650"/>
            <a:ext cx="9144000" cy="4876800"/>
          </a:xfrm>
          <a:prstGeom prst="rect">
            <a:avLst/>
          </a:prstGeom>
          <a:noFill/>
          <a:ln w="9525">
            <a:noFill/>
            <a:miter lim="800000"/>
            <a:headEnd/>
            <a:tailEnd/>
          </a:ln>
        </p:spPr>
      </p:pic>
      <p:sp>
        <p:nvSpPr>
          <p:cNvPr id="18437" name="Rectangle 4"/>
          <p:cNvSpPr>
            <a:spLocks noChangeArrowheads="1"/>
          </p:cNvSpPr>
          <p:nvPr/>
        </p:nvSpPr>
        <p:spPr bwMode="auto">
          <a:xfrm>
            <a:off x="133350" y="762000"/>
            <a:ext cx="8858250" cy="228600"/>
          </a:xfrm>
          <a:prstGeom prst="rect">
            <a:avLst/>
          </a:prstGeom>
          <a:solidFill>
            <a:schemeClr val="bg1"/>
          </a:solidFill>
          <a:ln w="9525">
            <a:noFill/>
            <a:miter lim="800000"/>
            <a:headEnd/>
            <a:tailEnd/>
          </a:ln>
        </p:spPr>
        <p:txBody>
          <a:bodyPr wrap="none" anchor="ctr"/>
          <a:lstStyle/>
          <a:p>
            <a:pPr eaLnBrk="0" hangingPunct="0">
              <a:lnSpc>
                <a:spcPct val="90000"/>
              </a:lnSpc>
            </a:pPr>
            <a:endParaRPr lang="en-US" sz="1000">
              <a:latin typeface="Arial Black" pitchFamily="34" charset="0"/>
            </a:endParaRPr>
          </a:p>
        </p:txBody>
      </p:sp>
      <p:sp>
        <p:nvSpPr>
          <p:cNvPr id="18438" name="Rectangle 23"/>
          <p:cNvSpPr>
            <a:spLocks noChangeArrowheads="1"/>
          </p:cNvSpPr>
          <p:nvPr/>
        </p:nvSpPr>
        <p:spPr bwMode="auto">
          <a:xfrm>
            <a:off x="0" y="0"/>
            <a:ext cx="8953500" cy="1000125"/>
          </a:xfrm>
          <a:prstGeom prst="rect">
            <a:avLst/>
          </a:prstGeom>
          <a:gradFill rotWithShape="1">
            <a:gsLst>
              <a:gs pos="0">
                <a:srgbClr val="F6EA78"/>
              </a:gs>
              <a:gs pos="100000">
                <a:srgbClr val="FBF5C2"/>
              </a:gs>
            </a:gsLst>
            <a:lin ang="5400000" scaled="1"/>
          </a:gradFill>
          <a:ln w="12700">
            <a:solidFill>
              <a:schemeClr val="tx1"/>
            </a:solidFill>
            <a:miter lim="800000"/>
            <a:headEnd/>
            <a:tailEnd/>
          </a:ln>
        </p:spPr>
        <p:txBody>
          <a:bodyPr wrap="none" anchor="ctr"/>
          <a:lstStyle/>
          <a:p>
            <a:pPr eaLnBrk="0" hangingPunct="0">
              <a:lnSpc>
                <a:spcPct val="90000"/>
              </a:lnSpc>
            </a:pPr>
            <a:endParaRPr lang="en-US" sz="1000">
              <a:latin typeface="Arial Black" pitchFamily="34" charset="0"/>
            </a:endParaRPr>
          </a:p>
        </p:txBody>
      </p:sp>
      <p:pic>
        <p:nvPicPr>
          <p:cNvPr id="18439" name="Picture 14" descr="bldg1"/>
          <p:cNvPicPr>
            <a:picLocks noChangeAspect="1" noChangeArrowheads="1"/>
          </p:cNvPicPr>
          <p:nvPr/>
        </p:nvPicPr>
        <p:blipFill>
          <a:blip r:embed="rId4" cstate="print"/>
          <a:srcRect/>
          <a:stretch>
            <a:fillRect/>
          </a:stretch>
        </p:blipFill>
        <p:spPr bwMode="auto">
          <a:xfrm>
            <a:off x="9525" y="0"/>
            <a:ext cx="1955800" cy="1006475"/>
          </a:xfrm>
          <a:prstGeom prst="rect">
            <a:avLst/>
          </a:prstGeom>
          <a:noFill/>
          <a:ln w="9525">
            <a:noFill/>
            <a:miter lim="800000"/>
            <a:headEnd/>
            <a:tailEnd/>
          </a:ln>
        </p:spPr>
      </p:pic>
      <p:pic>
        <p:nvPicPr>
          <p:cNvPr id="18440" name="Picture 17" descr="MTIC_DISTANCE_WONAME"/>
          <p:cNvPicPr>
            <a:picLocks noChangeAspect="1" noChangeArrowheads="1"/>
          </p:cNvPicPr>
          <p:nvPr/>
        </p:nvPicPr>
        <p:blipFill>
          <a:blip r:embed="rId5" cstate="print"/>
          <a:srcRect/>
          <a:stretch>
            <a:fillRect/>
          </a:stretch>
        </p:blipFill>
        <p:spPr bwMode="auto">
          <a:xfrm>
            <a:off x="2095500" y="0"/>
            <a:ext cx="1524000" cy="1012825"/>
          </a:xfrm>
          <a:prstGeom prst="rect">
            <a:avLst/>
          </a:prstGeom>
          <a:noFill/>
          <a:ln w="9525">
            <a:noFill/>
            <a:miter lim="800000"/>
            <a:headEnd/>
            <a:tailEnd/>
          </a:ln>
        </p:spPr>
      </p:pic>
      <p:pic>
        <p:nvPicPr>
          <p:cNvPr id="18441" name="Picture 16" descr="bldg60_WONAME"/>
          <p:cNvPicPr>
            <a:picLocks noChangeAspect="1" noChangeArrowheads="1"/>
          </p:cNvPicPr>
          <p:nvPr/>
        </p:nvPicPr>
        <p:blipFill>
          <a:blip r:embed="rId6" cstate="print"/>
          <a:srcRect/>
          <a:stretch>
            <a:fillRect/>
          </a:stretch>
        </p:blipFill>
        <p:spPr bwMode="auto">
          <a:xfrm>
            <a:off x="6967538" y="0"/>
            <a:ext cx="2187575" cy="1012825"/>
          </a:xfrm>
          <a:prstGeom prst="rect">
            <a:avLst/>
          </a:prstGeom>
          <a:noFill/>
          <a:ln w="9525">
            <a:noFill/>
            <a:miter lim="800000"/>
            <a:headEnd/>
            <a:tailEnd/>
          </a:ln>
        </p:spPr>
      </p:pic>
      <p:pic>
        <p:nvPicPr>
          <p:cNvPr id="18442" name="Picture 18" descr="Bldg"/>
          <p:cNvPicPr>
            <a:picLocks noChangeAspect="1" noChangeArrowheads="1"/>
          </p:cNvPicPr>
          <p:nvPr/>
        </p:nvPicPr>
        <p:blipFill>
          <a:blip r:embed="rId7" cstate="print"/>
          <a:srcRect/>
          <a:stretch>
            <a:fillRect/>
          </a:stretch>
        </p:blipFill>
        <p:spPr bwMode="auto">
          <a:xfrm>
            <a:off x="5205413" y="0"/>
            <a:ext cx="1609725" cy="1016000"/>
          </a:xfrm>
          <a:prstGeom prst="rect">
            <a:avLst/>
          </a:prstGeom>
          <a:noFill/>
          <a:ln w="9525">
            <a:noFill/>
            <a:miter lim="800000"/>
            <a:headEnd/>
            <a:tailEnd/>
          </a:ln>
        </p:spPr>
      </p:pic>
      <p:sp>
        <p:nvSpPr>
          <p:cNvPr id="18443" name="Line 8"/>
          <p:cNvSpPr>
            <a:spLocks noChangeShapeType="1"/>
          </p:cNvSpPr>
          <p:nvPr/>
        </p:nvSpPr>
        <p:spPr bwMode="auto">
          <a:xfrm>
            <a:off x="0" y="5834063"/>
            <a:ext cx="9144000" cy="9525"/>
          </a:xfrm>
          <a:prstGeom prst="line">
            <a:avLst/>
          </a:prstGeom>
          <a:noFill/>
          <a:ln w="38100">
            <a:solidFill>
              <a:srgbClr val="FFFFCC"/>
            </a:solidFill>
            <a:round/>
            <a:headEnd/>
            <a:tailEnd/>
          </a:ln>
        </p:spPr>
        <p:txBody>
          <a:bodyPr lIns="93159" tIns="46580" rIns="93159" bIns="46580"/>
          <a:lstStyle/>
          <a:p>
            <a:endParaRPr lang="en-US"/>
          </a:p>
        </p:txBody>
      </p:sp>
      <p:sp>
        <p:nvSpPr>
          <p:cNvPr id="18444" name="Line 9"/>
          <p:cNvSpPr>
            <a:spLocks noChangeShapeType="1"/>
          </p:cNvSpPr>
          <p:nvPr/>
        </p:nvSpPr>
        <p:spPr bwMode="auto">
          <a:xfrm>
            <a:off x="0" y="1000125"/>
            <a:ext cx="9144000" cy="9525"/>
          </a:xfrm>
          <a:prstGeom prst="line">
            <a:avLst/>
          </a:prstGeom>
          <a:noFill/>
          <a:ln w="19050">
            <a:solidFill>
              <a:srgbClr val="003563"/>
            </a:solidFill>
            <a:round/>
            <a:headEnd/>
            <a:tailEnd/>
          </a:ln>
        </p:spPr>
        <p:txBody>
          <a:bodyPr lIns="93159" tIns="46580" rIns="93159" bIns="46580"/>
          <a:lstStyle/>
          <a:p>
            <a:endParaRPr lang="en-US"/>
          </a:p>
        </p:txBody>
      </p:sp>
      <p:sp>
        <p:nvSpPr>
          <p:cNvPr id="18445" name="Line 19"/>
          <p:cNvSpPr>
            <a:spLocks noChangeShapeType="1"/>
          </p:cNvSpPr>
          <p:nvPr/>
        </p:nvSpPr>
        <p:spPr bwMode="auto">
          <a:xfrm>
            <a:off x="0" y="981075"/>
            <a:ext cx="9144000" cy="9525"/>
          </a:xfrm>
          <a:prstGeom prst="line">
            <a:avLst/>
          </a:prstGeom>
          <a:noFill/>
          <a:ln w="38100">
            <a:solidFill>
              <a:srgbClr val="FFFFCC"/>
            </a:solidFill>
            <a:round/>
            <a:headEnd/>
            <a:tailEnd/>
          </a:ln>
        </p:spPr>
        <p:txBody>
          <a:bodyPr/>
          <a:lstStyle/>
          <a:p>
            <a:endParaRPr lang="en-US"/>
          </a:p>
        </p:txBody>
      </p:sp>
      <p:pic>
        <p:nvPicPr>
          <p:cNvPr id="18446" name="Picture 28" descr="TestPond_aerial2007"/>
          <p:cNvPicPr>
            <a:picLocks noChangeAspect="1" noChangeArrowheads="1"/>
          </p:cNvPicPr>
          <p:nvPr/>
        </p:nvPicPr>
        <p:blipFill>
          <a:blip r:embed="rId8" cstate="print"/>
          <a:srcRect/>
          <a:stretch>
            <a:fillRect/>
          </a:stretch>
        </p:blipFill>
        <p:spPr bwMode="auto">
          <a:xfrm>
            <a:off x="3787775" y="0"/>
            <a:ext cx="1244600" cy="974725"/>
          </a:xfrm>
          <a:prstGeom prst="rect">
            <a:avLst/>
          </a:prstGeom>
          <a:noFill/>
          <a:ln w="9525">
            <a:noFill/>
            <a:miter lim="800000"/>
            <a:headEnd/>
            <a:tailEnd/>
          </a:ln>
        </p:spPr>
      </p:pic>
      <p:sp>
        <p:nvSpPr>
          <p:cNvPr id="18447" name="Text Box 36"/>
          <p:cNvSpPr txBox="1">
            <a:spLocks noChangeArrowheads="1"/>
          </p:cNvSpPr>
          <p:nvPr/>
        </p:nvSpPr>
        <p:spPr bwMode="auto">
          <a:xfrm>
            <a:off x="1960563" y="1130300"/>
            <a:ext cx="5278437" cy="860425"/>
          </a:xfrm>
          <a:prstGeom prst="rect">
            <a:avLst/>
          </a:prstGeom>
          <a:noFill/>
          <a:ln w="25400">
            <a:noFill/>
            <a:miter lim="800000"/>
            <a:headEnd/>
            <a:tailEnd/>
          </a:ln>
        </p:spPr>
        <p:txBody>
          <a:bodyPr wrap="none">
            <a:spAutoFit/>
          </a:bodyPr>
          <a:lstStyle/>
          <a:p>
            <a:pPr eaLnBrk="0" hangingPunct="0">
              <a:lnSpc>
                <a:spcPct val="90000"/>
              </a:lnSpc>
            </a:pPr>
            <a:r>
              <a:rPr lang="en-US" sz="2800">
                <a:solidFill>
                  <a:srgbClr val="003C72"/>
                </a:solidFill>
                <a:latin typeface="Arial Black" pitchFamily="34" charset="0"/>
              </a:rPr>
              <a:t>NSWC, Carderock Division</a:t>
            </a:r>
          </a:p>
          <a:p>
            <a:pPr eaLnBrk="0" hangingPunct="0">
              <a:lnSpc>
                <a:spcPct val="90000"/>
              </a:lnSpc>
            </a:pPr>
            <a:r>
              <a:rPr lang="en-US" sz="2800">
                <a:solidFill>
                  <a:srgbClr val="003C72"/>
                </a:solidFill>
                <a:latin typeface="Arial Black" pitchFamily="34" charset="0"/>
              </a:rPr>
              <a:t>West Bethesda, Maryland</a:t>
            </a:r>
          </a:p>
        </p:txBody>
      </p:sp>
      <p:sp>
        <p:nvSpPr>
          <p:cNvPr id="18448" name="Text Box 35"/>
          <p:cNvSpPr txBox="1">
            <a:spLocks noChangeArrowheads="1"/>
          </p:cNvSpPr>
          <p:nvPr/>
        </p:nvSpPr>
        <p:spPr bwMode="auto">
          <a:xfrm>
            <a:off x="2001838" y="1119188"/>
            <a:ext cx="5278437" cy="860425"/>
          </a:xfrm>
          <a:prstGeom prst="rect">
            <a:avLst/>
          </a:prstGeom>
          <a:noFill/>
          <a:ln w="25400">
            <a:noFill/>
            <a:miter lim="800000"/>
            <a:headEnd/>
            <a:tailEnd/>
          </a:ln>
        </p:spPr>
        <p:txBody>
          <a:bodyPr wrap="none">
            <a:spAutoFit/>
          </a:bodyPr>
          <a:lstStyle/>
          <a:p>
            <a:pPr eaLnBrk="0" hangingPunct="0">
              <a:lnSpc>
                <a:spcPct val="90000"/>
              </a:lnSpc>
            </a:pPr>
            <a:r>
              <a:rPr lang="en-US" sz="2800">
                <a:solidFill>
                  <a:srgbClr val="F6EA78"/>
                </a:solidFill>
                <a:latin typeface="Arial Black" pitchFamily="34" charset="0"/>
              </a:rPr>
              <a:t>NSWC, Carderock Division</a:t>
            </a:r>
          </a:p>
          <a:p>
            <a:pPr eaLnBrk="0" hangingPunct="0">
              <a:lnSpc>
                <a:spcPct val="90000"/>
              </a:lnSpc>
            </a:pPr>
            <a:r>
              <a:rPr lang="en-US" sz="2800">
                <a:solidFill>
                  <a:srgbClr val="F6EA78"/>
                </a:solidFill>
                <a:latin typeface="Arial Black" pitchFamily="34" charset="0"/>
              </a:rPr>
              <a:t>West Bethesda, Maryland</a:t>
            </a:r>
          </a:p>
        </p:txBody>
      </p:sp>
      <p:sp>
        <p:nvSpPr>
          <p:cNvPr id="18449" name="Rectangle 55"/>
          <p:cNvSpPr>
            <a:spLocks noChangeArrowheads="1"/>
          </p:cNvSpPr>
          <p:nvPr/>
        </p:nvSpPr>
        <p:spPr bwMode="auto">
          <a:xfrm>
            <a:off x="0" y="0"/>
            <a:ext cx="9144000" cy="6858000"/>
          </a:xfrm>
          <a:prstGeom prst="rect">
            <a:avLst/>
          </a:prstGeom>
          <a:noFill/>
          <a:ln w="25400">
            <a:solidFill>
              <a:schemeClr val="bg2"/>
            </a:solidFill>
            <a:miter lim="800000"/>
            <a:headEnd/>
            <a:tailEnd/>
          </a:ln>
        </p:spPr>
        <p:txBody>
          <a:bodyPr wrap="none" anchor="ctr"/>
          <a:lstStyle/>
          <a:p>
            <a:pPr eaLnBrk="0" hangingPunct="0">
              <a:lnSpc>
                <a:spcPct val="90000"/>
              </a:lnSpc>
            </a:pPr>
            <a:endParaRPr lang="en-US" sz="1000">
              <a:latin typeface="Arial Black" pitchFamily="34" charset="0"/>
            </a:endParaRPr>
          </a:p>
        </p:txBody>
      </p:sp>
      <p:sp>
        <p:nvSpPr>
          <p:cNvPr id="18450" name="Text Box 48"/>
          <p:cNvSpPr txBox="1">
            <a:spLocks noChangeArrowheads="1"/>
          </p:cNvSpPr>
          <p:nvPr/>
        </p:nvSpPr>
        <p:spPr bwMode="auto">
          <a:xfrm>
            <a:off x="1295400" y="5876925"/>
            <a:ext cx="6705600" cy="800100"/>
          </a:xfrm>
          <a:prstGeom prst="rect">
            <a:avLst/>
          </a:prstGeom>
          <a:noFill/>
          <a:ln w="25400">
            <a:noFill/>
            <a:miter lim="800000"/>
            <a:headEnd/>
            <a:tailEnd/>
          </a:ln>
        </p:spPr>
        <p:txBody>
          <a:bodyPr>
            <a:spAutoFit/>
          </a:bodyPr>
          <a:lstStyle/>
          <a:p>
            <a:pPr algn="ctr" eaLnBrk="0" hangingPunct="0"/>
            <a:r>
              <a:rPr lang="en-US" altLang="en-US">
                <a:solidFill>
                  <a:srgbClr val="0000FF"/>
                </a:solidFill>
              </a:rPr>
              <a:t>NREL BRIEF</a:t>
            </a:r>
            <a:endParaRPr lang="en-US" altLang="en-US" sz="1200">
              <a:solidFill>
                <a:srgbClr val="0000FF"/>
              </a:solidFill>
              <a:latin typeface="Arial Black" pitchFamily="34" charset="0"/>
            </a:endParaRPr>
          </a:p>
          <a:p>
            <a:pPr algn="ctr" eaLnBrk="0" hangingPunct="0"/>
            <a:r>
              <a:rPr lang="en-US" altLang="en-US" sz="1400" b="1">
                <a:solidFill>
                  <a:srgbClr val="0000FF"/>
                </a:solidFill>
              </a:rPr>
              <a:t>Marine &amp; Aviation Division, Code 5300</a:t>
            </a:r>
          </a:p>
          <a:p>
            <a:pPr algn="ctr" eaLnBrk="0" hangingPunct="0"/>
            <a:r>
              <a:rPr lang="en-US" altLang="en-US" sz="1400">
                <a:solidFill>
                  <a:srgbClr val="0000FF"/>
                </a:solidFill>
              </a:rPr>
              <a:t>David B. Coakley, Stephen Ebner, </a:t>
            </a:r>
          </a:p>
        </p:txBody>
      </p:sp>
      <p:pic>
        <p:nvPicPr>
          <p:cNvPr id="18451" name="Picture 54" descr="NAVSEA-CD-Rev-1-5-inch"/>
          <p:cNvPicPr>
            <a:picLocks noChangeAspect="1" noChangeArrowheads="1"/>
          </p:cNvPicPr>
          <p:nvPr/>
        </p:nvPicPr>
        <p:blipFill>
          <a:blip r:embed="rId9" cstate="print"/>
          <a:srcRect/>
          <a:stretch>
            <a:fillRect/>
          </a:stretch>
        </p:blipFill>
        <p:spPr bwMode="auto">
          <a:xfrm>
            <a:off x="7837488" y="6248400"/>
            <a:ext cx="1025525" cy="481013"/>
          </a:xfrm>
          <a:prstGeom prst="rect">
            <a:avLst/>
          </a:prstGeom>
          <a:noFill/>
          <a:ln w="9525">
            <a:noFill/>
            <a:miter lim="800000"/>
            <a:headEnd/>
            <a:tailEnd/>
          </a:ln>
        </p:spPr>
      </p:pic>
      <p:sp>
        <p:nvSpPr>
          <p:cNvPr id="18452" name="Slide Number Placeholder 3"/>
          <p:cNvSpPr>
            <a:spLocks noGrp="1"/>
          </p:cNvSpPr>
          <p:nvPr>
            <p:ph type="sldNum" sz="quarter" idx="12"/>
          </p:nvPr>
        </p:nvSpPr>
        <p:spPr>
          <a:xfrm>
            <a:off x="8382000" y="6324600"/>
            <a:ext cx="762000" cy="533400"/>
          </a:xfrm>
        </p:spPr>
        <p:txBody>
          <a:bodyPr/>
          <a:lstStyle/>
          <a:p>
            <a:pPr>
              <a:defRPr/>
            </a:pPr>
            <a:endParaRPr lang="en-US" dirty="0" smtClean="0"/>
          </a:p>
          <a:p>
            <a:pPr>
              <a:defRPr/>
            </a:pPr>
            <a:fld id="{2B477BEB-9F8B-49E4-8747-790A63B8BB38}" type="slidenum">
              <a:rPr lang="en-US" dirty="0" smtClean="0"/>
              <a:pPr>
                <a:defRPr/>
              </a:pPr>
              <a:t>1</a:t>
            </a:fld>
            <a:endParaRPr lang="en-US" dirty="0" smtClean="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25603" name="Footer Placeholder 2"/>
          <p:cNvSpPr>
            <a:spLocks noGrp="1"/>
          </p:cNvSpPr>
          <p:nvPr>
            <p:ph type="ftr" sz="quarter" idx="11"/>
          </p:nvPr>
        </p:nvSpPr>
        <p:spPr>
          <a:xfrm>
            <a:off x="2667000" y="6629400"/>
            <a:ext cx="2895600" cy="457200"/>
          </a:xfrm>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25604" name="Rectangle 2"/>
          <p:cNvSpPr>
            <a:spLocks noChangeArrowheads="1"/>
          </p:cNvSpPr>
          <p:nvPr/>
        </p:nvSpPr>
        <p:spPr bwMode="auto">
          <a:xfrm>
            <a:off x="228600" y="152400"/>
            <a:ext cx="6934200" cy="914400"/>
          </a:xfrm>
          <a:prstGeom prst="rect">
            <a:avLst/>
          </a:prstGeom>
          <a:noFill/>
          <a:ln w="9525">
            <a:noFill/>
            <a:miter lim="800000"/>
            <a:headEnd/>
            <a:tailEnd/>
          </a:ln>
        </p:spPr>
        <p:txBody>
          <a:bodyPr anchor="ctr"/>
          <a:lstStyle/>
          <a:p>
            <a:pPr algn="ctr"/>
            <a:r>
              <a:rPr lang="en-US" sz="2800" dirty="0">
                <a:solidFill>
                  <a:srgbClr val="0000CC"/>
                </a:solidFill>
              </a:rPr>
              <a:t>DCAB ANALYSIS </a:t>
            </a:r>
          </a:p>
          <a:p>
            <a:pPr algn="ctr"/>
            <a:r>
              <a:rPr lang="en-US" sz="2800" dirty="0">
                <a:solidFill>
                  <a:srgbClr val="0000CC"/>
                </a:solidFill>
              </a:rPr>
              <a:t>CABLE MODEL - EXAMPLES</a:t>
            </a:r>
          </a:p>
        </p:txBody>
      </p:sp>
      <p:sp>
        <p:nvSpPr>
          <p:cNvPr id="19464" name="Rectangle 6"/>
          <p:cNvSpPr>
            <a:spLocks noChangeArrowheads="1"/>
          </p:cNvSpPr>
          <p:nvPr/>
        </p:nvSpPr>
        <p:spPr bwMode="auto">
          <a:xfrm>
            <a:off x="228600" y="1295400"/>
            <a:ext cx="3657600" cy="1524000"/>
          </a:xfrm>
          <a:prstGeom prst="rect">
            <a:avLst/>
          </a:prstGeom>
          <a:noFill/>
          <a:ln w="9525">
            <a:noFill/>
            <a:miter lim="800000"/>
            <a:headEnd/>
            <a:tailEnd/>
          </a:ln>
        </p:spPr>
        <p:txBody>
          <a:bodyPr/>
          <a:lstStyle/>
          <a:p>
            <a:pPr marL="109538" indent="-109538">
              <a:spcBef>
                <a:spcPct val="20000"/>
              </a:spcBef>
              <a:buFontTx/>
              <a:buChar char="•"/>
              <a:defRPr/>
            </a:pPr>
            <a:r>
              <a:rPr lang="en-US" dirty="0">
                <a:cs typeface="Arial" charset="0"/>
              </a:rPr>
              <a:t>RESEARCH DEPRESSOR</a:t>
            </a:r>
          </a:p>
          <a:p>
            <a:pPr marL="109538" indent="-109538">
              <a:spcBef>
                <a:spcPct val="20000"/>
              </a:spcBef>
              <a:buFontTx/>
              <a:buChar char="•"/>
              <a:defRPr/>
            </a:pPr>
            <a:r>
              <a:rPr lang="en-US" dirty="0">
                <a:cs typeface="Arial" charset="0"/>
              </a:rPr>
              <a:t>CABLE ANGLE NEAR SHIP</a:t>
            </a:r>
          </a:p>
          <a:p>
            <a:pPr marL="566738" lvl="1" indent="-109538">
              <a:spcBef>
                <a:spcPct val="20000"/>
              </a:spcBef>
              <a:buFontTx/>
              <a:buChar char="•"/>
              <a:defRPr/>
            </a:pPr>
            <a:endParaRPr lang="en-US" dirty="0">
              <a:cs typeface="Arial" charset="0"/>
            </a:endParaRPr>
          </a:p>
          <a:p>
            <a:pPr marL="566738" lvl="1" indent="-109538">
              <a:spcBef>
                <a:spcPct val="20000"/>
              </a:spcBef>
              <a:buFontTx/>
              <a:buChar char="•"/>
              <a:defRPr/>
            </a:pPr>
            <a:endParaRPr lang="en-US" dirty="0">
              <a:cs typeface="Arial" charset="0"/>
            </a:endParaRPr>
          </a:p>
          <a:p>
            <a:pPr marL="409575" lvl="1" indent="-185738">
              <a:spcBef>
                <a:spcPct val="20000"/>
              </a:spcBef>
              <a:defRPr/>
            </a:pPr>
            <a:endParaRPr lang="en-US" sz="1600" dirty="0">
              <a:cs typeface="Arial" charset="0"/>
            </a:endParaRPr>
          </a:p>
          <a:p>
            <a:pPr marL="866775" lvl="2" indent="-185738">
              <a:spcBef>
                <a:spcPct val="20000"/>
              </a:spcBef>
              <a:buFontTx/>
              <a:buChar char="–"/>
              <a:defRPr/>
            </a:pPr>
            <a:endParaRPr lang="en-US" sz="1600" dirty="0">
              <a:cs typeface="Arial" charset="0"/>
            </a:endParaRPr>
          </a:p>
          <a:p>
            <a:pPr marL="109538" indent="-109538">
              <a:spcBef>
                <a:spcPct val="20000"/>
              </a:spcBef>
              <a:defRPr/>
            </a:pPr>
            <a:endParaRPr lang="en-US" dirty="0">
              <a:cs typeface="Arial" charset="0"/>
            </a:endParaRPr>
          </a:p>
          <a:p>
            <a:pPr marL="566738" lvl="1" indent="-109538">
              <a:spcBef>
                <a:spcPct val="20000"/>
              </a:spcBef>
              <a:defRPr/>
            </a:pPr>
            <a:endParaRPr lang="en-US" dirty="0">
              <a:cs typeface="Arial" charset="0"/>
            </a:endParaRPr>
          </a:p>
          <a:p>
            <a:pPr marL="409575" lvl="1" indent="-185738">
              <a:spcBef>
                <a:spcPct val="20000"/>
              </a:spcBef>
              <a:buFontTx/>
              <a:buChar char="–"/>
              <a:defRPr/>
            </a:pPr>
            <a:endParaRPr lang="en-US" sz="1600" dirty="0">
              <a:cs typeface="Arial" charset="0"/>
            </a:endParaRPr>
          </a:p>
        </p:txBody>
      </p:sp>
      <p:pic>
        <p:nvPicPr>
          <p:cNvPr id="25606" name="Picture 3"/>
          <p:cNvPicPr>
            <a:picLocks noChangeAspect="1" noChangeArrowheads="1"/>
          </p:cNvPicPr>
          <p:nvPr/>
        </p:nvPicPr>
        <p:blipFill>
          <a:blip r:embed="rId2" cstate="print"/>
          <a:srcRect/>
          <a:stretch>
            <a:fillRect/>
          </a:stretch>
        </p:blipFill>
        <p:spPr bwMode="auto">
          <a:xfrm>
            <a:off x="4495800" y="2971800"/>
            <a:ext cx="4352925" cy="3005138"/>
          </a:xfrm>
          <a:prstGeom prst="rect">
            <a:avLst/>
          </a:prstGeom>
          <a:noFill/>
          <a:ln w="9525">
            <a:noFill/>
            <a:miter lim="800000"/>
            <a:headEnd/>
            <a:tailEnd/>
          </a:ln>
        </p:spPr>
      </p:pic>
      <p:pic>
        <p:nvPicPr>
          <p:cNvPr id="25607" name="Picture 2"/>
          <p:cNvPicPr>
            <a:picLocks noChangeAspect="1" noChangeArrowheads="1"/>
          </p:cNvPicPr>
          <p:nvPr/>
        </p:nvPicPr>
        <p:blipFill>
          <a:blip r:embed="rId3" cstate="print"/>
          <a:srcRect/>
          <a:stretch>
            <a:fillRect/>
          </a:stretch>
        </p:blipFill>
        <p:spPr bwMode="auto">
          <a:xfrm>
            <a:off x="76200" y="2971800"/>
            <a:ext cx="4316413" cy="2971800"/>
          </a:xfrm>
          <a:prstGeom prst="rect">
            <a:avLst/>
          </a:prstGeom>
          <a:noFill/>
          <a:ln w="9525">
            <a:noFill/>
            <a:miter lim="800000"/>
            <a:headEnd/>
            <a:tailEnd/>
          </a:ln>
        </p:spPr>
      </p:pic>
      <p:sp>
        <p:nvSpPr>
          <p:cNvPr id="9" name="Rectangle 6"/>
          <p:cNvSpPr>
            <a:spLocks noChangeArrowheads="1"/>
          </p:cNvSpPr>
          <p:nvPr/>
        </p:nvSpPr>
        <p:spPr bwMode="auto">
          <a:xfrm>
            <a:off x="4800600" y="1219200"/>
            <a:ext cx="3657600" cy="1524000"/>
          </a:xfrm>
          <a:prstGeom prst="rect">
            <a:avLst/>
          </a:prstGeom>
          <a:noFill/>
          <a:ln w="9525">
            <a:noFill/>
            <a:miter lim="800000"/>
            <a:headEnd/>
            <a:tailEnd/>
          </a:ln>
        </p:spPr>
        <p:txBody>
          <a:bodyPr/>
          <a:lstStyle/>
          <a:p>
            <a:pPr marL="109538" indent="-109538">
              <a:spcBef>
                <a:spcPct val="20000"/>
              </a:spcBef>
              <a:buFontTx/>
              <a:buChar char="•"/>
              <a:defRPr/>
            </a:pPr>
            <a:r>
              <a:rPr lang="en-US" dirty="0">
                <a:cs typeface="Arial" charset="0"/>
              </a:rPr>
              <a:t>RESEARCH DEPRESSOR</a:t>
            </a:r>
          </a:p>
          <a:p>
            <a:pPr marL="109538" indent="-109538">
              <a:spcBef>
                <a:spcPct val="20000"/>
              </a:spcBef>
              <a:buFontTx/>
              <a:buChar char="•"/>
              <a:defRPr/>
            </a:pPr>
            <a:r>
              <a:rPr lang="en-US" dirty="0">
                <a:cs typeface="Arial" charset="0"/>
              </a:rPr>
              <a:t>CABLE ANGLE NEAR BODY</a:t>
            </a:r>
          </a:p>
          <a:p>
            <a:pPr marL="109538" indent="-109538">
              <a:spcBef>
                <a:spcPct val="20000"/>
              </a:spcBef>
              <a:buFontTx/>
              <a:buChar char="•"/>
              <a:defRPr/>
            </a:pPr>
            <a:r>
              <a:rPr lang="en-US" dirty="0">
                <a:cs typeface="Arial" charset="0"/>
              </a:rPr>
              <a:t>TENSION IS SIMILARLY ACCURATE</a:t>
            </a:r>
          </a:p>
          <a:p>
            <a:pPr marL="109538" indent="-109538">
              <a:spcBef>
                <a:spcPct val="20000"/>
              </a:spcBef>
              <a:buFontTx/>
              <a:buChar char="•"/>
              <a:defRPr/>
            </a:pPr>
            <a:endParaRPr lang="en-US" dirty="0">
              <a:cs typeface="Arial" charset="0"/>
            </a:endParaRPr>
          </a:p>
          <a:p>
            <a:pPr marL="566738" lvl="1" indent="-109538">
              <a:spcBef>
                <a:spcPct val="20000"/>
              </a:spcBef>
              <a:buFontTx/>
              <a:buChar char="•"/>
              <a:defRPr/>
            </a:pPr>
            <a:endParaRPr lang="en-US" dirty="0">
              <a:cs typeface="Arial" charset="0"/>
            </a:endParaRPr>
          </a:p>
          <a:p>
            <a:pPr marL="409575" lvl="1" indent="-185738">
              <a:spcBef>
                <a:spcPct val="20000"/>
              </a:spcBef>
              <a:defRPr/>
            </a:pPr>
            <a:endParaRPr lang="en-US" sz="1600" dirty="0">
              <a:cs typeface="Arial" charset="0"/>
            </a:endParaRPr>
          </a:p>
          <a:p>
            <a:pPr marL="866775" lvl="2" indent="-185738">
              <a:spcBef>
                <a:spcPct val="20000"/>
              </a:spcBef>
              <a:buFontTx/>
              <a:buChar char="–"/>
              <a:defRPr/>
            </a:pPr>
            <a:endParaRPr lang="en-US" sz="1600" dirty="0">
              <a:cs typeface="Arial" charset="0"/>
            </a:endParaRPr>
          </a:p>
          <a:p>
            <a:pPr marL="109538" indent="-109538">
              <a:spcBef>
                <a:spcPct val="20000"/>
              </a:spcBef>
              <a:defRPr/>
            </a:pPr>
            <a:endParaRPr lang="en-US" dirty="0">
              <a:cs typeface="Arial" charset="0"/>
            </a:endParaRPr>
          </a:p>
          <a:p>
            <a:pPr marL="566738" lvl="1" indent="-109538">
              <a:spcBef>
                <a:spcPct val="20000"/>
              </a:spcBef>
              <a:defRPr/>
            </a:pPr>
            <a:endParaRPr lang="en-US" dirty="0">
              <a:cs typeface="Arial" charset="0"/>
            </a:endParaRPr>
          </a:p>
          <a:p>
            <a:pPr marL="409575" lvl="1" indent="-185738">
              <a:spcBef>
                <a:spcPct val="20000"/>
              </a:spcBef>
              <a:buFontTx/>
              <a:buChar char="–"/>
              <a:defRPr/>
            </a:pPr>
            <a:endParaRPr lang="en-US" sz="1600" dirty="0">
              <a:cs typeface="Arial" charset="0"/>
            </a:endParaRPr>
          </a:p>
        </p:txBody>
      </p:sp>
      <p:sp>
        <p:nvSpPr>
          <p:cNvPr id="25609" name="Slide Number Placeholder 3"/>
          <p:cNvSpPr>
            <a:spLocks noGrp="1"/>
          </p:cNvSpPr>
          <p:nvPr>
            <p:ph type="sldNum" sz="quarter" idx="12"/>
          </p:nvPr>
        </p:nvSpPr>
        <p:spPr/>
        <p:txBody>
          <a:bodyPr/>
          <a:lstStyle/>
          <a:p>
            <a:pPr>
              <a:defRPr/>
            </a:pPr>
            <a:endParaRPr lang="en-US" dirty="0" smtClean="0"/>
          </a:p>
          <a:p>
            <a:pPr>
              <a:defRPr/>
            </a:pPr>
            <a:fld id="{C82F8CD6-80A9-4B9E-B29F-39CEC0940FB9}" type="slidenum">
              <a:rPr lang="en-US" dirty="0" smtClean="0"/>
              <a:pPr>
                <a:defRPr/>
              </a:pPr>
              <a:t>10</a:t>
            </a:fld>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26627" name="Footer Placeholder 2"/>
          <p:cNvSpPr>
            <a:spLocks noGrp="1"/>
          </p:cNvSpPr>
          <p:nvPr>
            <p:ph type="ftr" sz="quarter" idx="11"/>
          </p:nvPr>
        </p:nvSpPr>
        <p:spPr>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26628" name="Rectangle 2"/>
          <p:cNvSpPr>
            <a:spLocks noChangeArrowheads="1"/>
          </p:cNvSpPr>
          <p:nvPr/>
        </p:nvSpPr>
        <p:spPr bwMode="auto">
          <a:xfrm>
            <a:off x="228600" y="152400"/>
            <a:ext cx="6934200" cy="914400"/>
          </a:xfrm>
          <a:prstGeom prst="rect">
            <a:avLst/>
          </a:prstGeom>
          <a:noFill/>
          <a:ln w="9525">
            <a:noFill/>
            <a:miter lim="800000"/>
            <a:headEnd/>
            <a:tailEnd/>
          </a:ln>
        </p:spPr>
        <p:txBody>
          <a:bodyPr anchor="ctr"/>
          <a:lstStyle/>
          <a:p>
            <a:pPr algn="ctr"/>
            <a:r>
              <a:rPr lang="en-US" sz="2800" dirty="0">
                <a:solidFill>
                  <a:srgbClr val="0000CC"/>
                </a:solidFill>
              </a:rPr>
              <a:t>DCAB ANALYSIS </a:t>
            </a:r>
          </a:p>
          <a:p>
            <a:pPr algn="ctr"/>
            <a:r>
              <a:rPr lang="en-US" sz="2800" dirty="0">
                <a:solidFill>
                  <a:srgbClr val="0000CC"/>
                </a:solidFill>
              </a:rPr>
              <a:t>CABLE MODEL - EXAMPLES</a:t>
            </a:r>
          </a:p>
        </p:txBody>
      </p:sp>
      <p:sp>
        <p:nvSpPr>
          <p:cNvPr id="19464" name="Rectangle 6"/>
          <p:cNvSpPr>
            <a:spLocks noChangeArrowheads="1"/>
          </p:cNvSpPr>
          <p:nvPr/>
        </p:nvSpPr>
        <p:spPr bwMode="auto">
          <a:xfrm>
            <a:off x="533400" y="1828800"/>
            <a:ext cx="3657600" cy="3276600"/>
          </a:xfrm>
          <a:prstGeom prst="rect">
            <a:avLst/>
          </a:prstGeom>
          <a:noFill/>
          <a:ln w="9525">
            <a:noFill/>
            <a:miter lim="800000"/>
            <a:headEnd/>
            <a:tailEnd/>
          </a:ln>
        </p:spPr>
        <p:txBody>
          <a:bodyPr/>
          <a:lstStyle/>
          <a:p>
            <a:pPr marL="109538" indent="-109538">
              <a:spcBef>
                <a:spcPct val="20000"/>
              </a:spcBef>
              <a:buFontTx/>
              <a:buChar char="•"/>
              <a:defRPr/>
            </a:pPr>
            <a:r>
              <a:rPr lang="en-US" dirty="0">
                <a:cs typeface="Arial" charset="0"/>
              </a:rPr>
              <a:t>TOWED VEHICLE </a:t>
            </a:r>
          </a:p>
          <a:p>
            <a:pPr marL="635000" lvl="1" indent="-177800">
              <a:spcBef>
                <a:spcPct val="20000"/>
              </a:spcBef>
              <a:buFont typeface="Arial" pitchFamily="34" charset="0"/>
              <a:buChar char="–"/>
              <a:defRPr/>
            </a:pPr>
            <a:r>
              <a:rPr lang="en-US" dirty="0">
                <a:cs typeface="Arial" charset="0"/>
              </a:rPr>
              <a:t>SUBMERGED TOWPOINT</a:t>
            </a:r>
          </a:p>
          <a:p>
            <a:pPr marL="635000" lvl="1" indent="-177800">
              <a:spcBef>
                <a:spcPct val="20000"/>
              </a:spcBef>
              <a:buFont typeface="Arial" pitchFamily="34" charset="0"/>
              <a:buChar char="–"/>
              <a:defRPr/>
            </a:pPr>
            <a:r>
              <a:rPr lang="en-US" dirty="0">
                <a:cs typeface="Arial" charset="0"/>
              </a:rPr>
              <a:t>SEA STATE 5</a:t>
            </a:r>
          </a:p>
          <a:p>
            <a:pPr marL="635000" lvl="1" indent="-177800">
              <a:spcBef>
                <a:spcPct val="20000"/>
              </a:spcBef>
              <a:buFont typeface="Arial" pitchFamily="34" charset="0"/>
              <a:buChar char="–"/>
              <a:defRPr/>
            </a:pPr>
            <a:r>
              <a:rPr lang="en-US" dirty="0">
                <a:cs typeface="Arial" charset="0"/>
              </a:rPr>
              <a:t>MODERATE SPEED</a:t>
            </a:r>
          </a:p>
          <a:p>
            <a:pPr marL="635000" lvl="1" indent="-177800">
              <a:spcBef>
                <a:spcPct val="20000"/>
              </a:spcBef>
              <a:buFont typeface="Arial" pitchFamily="34" charset="0"/>
              <a:buChar char="–"/>
              <a:defRPr/>
            </a:pPr>
            <a:r>
              <a:rPr lang="en-US" dirty="0">
                <a:cs typeface="Arial" charset="0"/>
              </a:rPr>
              <a:t>24 FT HIGH WAVE</a:t>
            </a:r>
          </a:p>
          <a:p>
            <a:pPr marL="109538" indent="-109538">
              <a:spcBef>
                <a:spcPct val="20000"/>
              </a:spcBef>
              <a:buFontTx/>
              <a:buChar char="•"/>
              <a:defRPr/>
            </a:pPr>
            <a:r>
              <a:rPr lang="en-US" dirty="0">
                <a:cs typeface="Arial" charset="0"/>
              </a:rPr>
              <a:t>SPEED THROUGH WATER EXCEEDS 2X TOW SPEED</a:t>
            </a:r>
          </a:p>
          <a:p>
            <a:pPr marL="109538" indent="-109538">
              <a:spcBef>
                <a:spcPct val="20000"/>
              </a:spcBef>
              <a:buFontTx/>
              <a:buChar char="•"/>
              <a:defRPr/>
            </a:pPr>
            <a:r>
              <a:rPr lang="en-US" dirty="0">
                <a:cs typeface="Arial" charset="0"/>
              </a:rPr>
              <a:t>DYNAMIC ANALYSIS SHOWN</a:t>
            </a:r>
          </a:p>
          <a:p>
            <a:pPr marL="109538" indent="-109538">
              <a:spcBef>
                <a:spcPct val="20000"/>
              </a:spcBef>
              <a:buFontTx/>
              <a:buChar char="•"/>
              <a:defRPr/>
            </a:pPr>
            <a:r>
              <a:rPr lang="en-US" dirty="0">
                <a:cs typeface="Arial" charset="0"/>
              </a:rPr>
              <a:t>NO EXPERIMENTAL DATA AVAILABLE, YET</a:t>
            </a:r>
          </a:p>
          <a:p>
            <a:pPr marL="566738" lvl="1" indent="-109538">
              <a:spcBef>
                <a:spcPct val="20000"/>
              </a:spcBef>
              <a:buFontTx/>
              <a:buChar char="•"/>
              <a:defRPr/>
            </a:pPr>
            <a:endParaRPr lang="en-US" dirty="0">
              <a:cs typeface="Arial" charset="0"/>
            </a:endParaRPr>
          </a:p>
          <a:p>
            <a:pPr marL="566738" lvl="1" indent="-109538">
              <a:spcBef>
                <a:spcPct val="20000"/>
              </a:spcBef>
              <a:buFontTx/>
              <a:buChar char="•"/>
              <a:defRPr/>
            </a:pPr>
            <a:endParaRPr lang="en-US" dirty="0">
              <a:cs typeface="Arial" charset="0"/>
            </a:endParaRPr>
          </a:p>
          <a:p>
            <a:pPr marL="409575" lvl="1" indent="-185738">
              <a:spcBef>
                <a:spcPct val="20000"/>
              </a:spcBef>
              <a:defRPr/>
            </a:pPr>
            <a:endParaRPr lang="en-US" sz="1600" dirty="0">
              <a:cs typeface="Arial" charset="0"/>
            </a:endParaRPr>
          </a:p>
          <a:p>
            <a:pPr marL="866775" lvl="2" indent="-185738">
              <a:spcBef>
                <a:spcPct val="20000"/>
              </a:spcBef>
              <a:buFontTx/>
              <a:buChar char="–"/>
              <a:defRPr/>
            </a:pPr>
            <a:endParaRPr lang="en-US" sz="1600" dirty="0">
              <a:cs typeface="Arial" charset="0"/>
            </a:endParaRPr>
          </a:p>
          <a:p>
            <a:pPr marL="109538" indent="-109538">
              <a:spcBef>
                <a:spcPct val="20000"/>
              </a:spcBef>
              <a:defRPr/>
            </a:pPr>
            <a:endParaRPr lang="en-US" dirty="0">
              <a:cs typeface="Arial" charset="0"/>
            </a:endParaRPr>
          </a:p>
          <a:p>
            <a:pPr marL="566738" lvl="1" indent="-109538">
              <a:spcBef>
                <a:spcPct val="20000"/>
              </a:spcBef>
              <a:defRPr/>
            </a:pPr>
            <a:endParaRPr lang="en-US" dirty="0">
              <a:cs typeface="Arial" charset="0"/>
            </a:endParaRPr>
          </a:p>
          <a:p>
            <a:pPr marL="409575" lvl="1" indent="-185738">
              <a:spcBef>
                <a:spcPct val="20000"/>
              </a:spcBef>
              <a:buFontTx/>
              <a:buChar char="–"/>
              <a:defRPr/>
            </a:pPr>
            <a:endParaRPr lang="en-US" sz="1600" dirty="0">
              <a:cs typeface="Arial" charset="0"/>
            </a:endParaRPr>
          </a:p>
        </p:txBody>
      </p:sp>
      <p:pic>
        <p:nvPicPr>
          <p:cNvPr id="26630" name="Picture 2"/>
          <p:cNvPicPr>
            <a:picLocks noChangeAspect="1" noChangeArrowheads="1"/>
          </p:cNvPicPr>
          <p:nvPr/>
        </p:nvPicPr>
        <p:blipFill>
          <a:blip r:embed="rId2" cstate="print"/>
          <a:srcRect/>
          <a:stretch>
            <a:fillRect/>
          </a:stretch>
        </p:blipFill>
        <p:spPr bwMode="auto">
          <a:xfrm>
            <a:off x="4495800" y="1447800"/>
            <a:ext cx="3962400" cy="5099050"/>
          </a:xfrm>
          <a:prstGeom prst="rect">
            <a:avLst/>
          </a:prstGeom>
          <a:noFill/>
          <a:ln w="9525">
            <a:noFill/>
            <a:miter lim="800000"/>
            <a:headEnd/>
            <a:tailEnd/>
          </a:ln>
        </p:spPr>
      </p:pic>
      <p:sp>
        <p:nvSpPr>
          <p:cNvPr id="26631" name="Slide Number Placeholder 3"/>
          <p:cNvSpPr>
            <a:spLocks noGrp="1"/>
          </p:cNvSpPr>
          <p:nvPr>
            <p:ph type="sldNum" sz="quarter" idx="12"/>
          </p:nvPr>
        </p:nvSpPr>
        <p:spPr/>
        <p:txBody>
          <a:bodyPr/>
          <a:lstStyle/>
          <a:p>
            <a:pPr>
              <a:defRPr/>
            </a:pPr>
            <a:endParaRPr lang="en-US" dirty="0" smtClean="0"/>
          </a:p>
          <a:p>
            <a:pPr>
              <a:defRPr/>
            </a:pPr>
            <a:fld id="{0CE3B279-DEB4-4F66-BCB8-02E519496717}" type="slidenum">
              <a:rPr lang="en-US" dirty="0" smtClean="0"/>
              <a:pPr>
                <a:defRPr/>
              </a:pPr>
              <a:t>11</a:t>
            </a:fld>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27651" name="Footer Placeholder 2"/>
          <p:cNvSpPr>
            <a:spLocks noGrp="1"/>
          </p:cNvSpPr>
          <p:nvPr>
            <p:ph type="ftr" sz="quarter" idx="11"/>
          </p:nvPr>
        </p:nvSpPr>
        <p:spPr>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27652" name="Rectangle 2"/>
          <p:cNvSpPr>
            <a:spLocks noChangeArrowheads="1"/>
          </p:cNvSpPr>
          <p:nvPr/>
        </p:nvSpPr>
        <p:spPr bwMode="auto">
          <a:xfrm>
            <a:off x="228600" y="152400"/>
            <a:ext cx="6934200" cy="914400"/>
          </a:xfrm>
          <a:prstGeom prst="rect">
            <a:avLst/>
          </a:prstGeom>
          <a:noFill/>
          <a:ln w="9525">
            <a:noFill/>
            <a:miter lim="800000"/>
            <a:headEnd/>
            <a:tailEnd/>
          </a:ln>
        </p:spPr>
        <p:txBody>
          <a:bodyPr anchor="ctr"/>
          <a:lstStyle/>
          <a:p>
            <a:pPr algn="ctr"/>
            <a:r>
              <a:rPr lang="en-US" sz="2800" dirty="0">
                <a:solidFill>
                  <a:srgbClr val="0000CC"/>
                </a:solidFill>
              </a:rPr>
              <a:t>DCAB ANALYSIS </a:t>
            </a:r>
          </a:p>
          <a:p>
            <a:pPr algn="ctr"/>
            <a:r>
              <a:rPr lang="en-US" sz="2800" dirty="0">
                <a:solidFill>
                  <a:srgbClr val="0000CC"/>
                </a:solidFill>
              </a:rPr>
              <a:t>CABLE MODEL - EXAMPLES</a:t>
            </a:r>
          </a:p>
        </p:txBody>
      </p:sp>
      <p:sp>
        <p:nvSpPr>
          <p:cNvPr id="19464" name="Rectangle 6"/>
          <p:cNvSpPr>
            <a:spLocks noChangeArrowheads="1"/>
          </p:cNvSpPr>
          <p:nvPr/>
        </p:nvSpPr>
        <p:spPr bwMode="auto">
          <a:xfrm>
            <a:off x="533400" y="1828800"/>
            <a:ext cx="3657600" cy="3962400"/>
          </a:xfrm>
          <a:prstGeom prst="rect">
            <a:avLst/>
          </a:prstGeom>
          <a:noFill/>
          <a:ln w="9525">
            <a:noFill/>
            <a:miter lim="800000"/>
            <a:headEnd/>
            <a:tailEnd/>
          </a:ln>
        </p:spPr>
        <p:txBody>
          <a:bodyPr/>
          <a:lstStyle/>
          <a:p>
            <a:pPr marL="109538" indent="-109538">
              <a:spcBef>
                <a:spcPct val="20000"/>
              </a:spcBef>
              <a:buFontTx/>
              <a:buChar char="•"/>
              <a:defRPr/>
            </a:pPr>
            <a:r>
              <a:rPr lang="en-US" dirty="0">
                <a:cs typeface="Arial" charset="0"/>
              </a:rPr>
              <a:t>LARGE AIRBORNE TOWED VEHICLE</a:t>
            </a:r>
          </a:p>
          <a:p>
            <a:pPr marL="109538" indent="-109538">
              <a:spcBef>
                <a:spcPct val="20000"/>
              </a:spcBef>
              <a:buFontTx/>
              <a:buChar char="•"/>
              <a:defRPr/>
            </a:pPr>
            <a:r>
              <a:rPr lang="en-US" dirty="0">
                <a:cs typeface="Arial" charset="0"/>
              </a:rPr>
              <a:t>PERTURBATION RUN</a:t>
            </a:r>
          </a:p>
          <a:p>
            <a:pPr marL="109538" indent="-109538">
              <a:spcBef>
                <a:spcPct val="20000"/>
              </a:spcBef>
              <a:buFontTx/>
              <a:buChar char="•"/>
              <a:defRPr/>
            </a:pPr>
            <a:r>
              <a:rPr lang="en-US" dirty="0">
                <a:cs typeface="Arial" charset="0"/>
              </a:rPr>
              <a:t>DISPLACEMENT OF BODY SHOWN</a:t>
            </a:r>
          </a:p>
          <a:p>
            <a:pPr marL="109538" indent="-109538">
              <a:spcBef>
                <a:spcPct val="20000"/>
              </a:spcBef>
              <a:buFontTx/>
              <a:buChar char="•"/>
              <a:defRPr/>
            </a:pPr>
            <a:r>
              <a:rPr lang="en-US" dirty="0">
                <a:cs typeface="Arial" charset="0"/>
              </a:rPr>
              <a:t>TWO CURVES DONE</a:t>
            </a:r>
          </a:p>
          <a:p>
            <a:pPr marL="566738" lvl="1" indent="-109538">
              <a:spcBef>
                <a:spcPct val="20000"/>
              </a:spcBef>
              <a:buFont typeface="Arial" pitchFamily="34" charset="0"/>
              <a:buChar char="–"/>
              <a:defRPr/>
            </a:pPr>
            <a:r>
              <a:rPr lang="en-US" dirty="0">
                <a:cs typeface="Arial" charset="0"/>
              </a:rPr>
              <a:t> EXISTING BLIMP</a:t>
            </a:r>
          </a:p>
          <a:p>
            <a:pPr marL="566738" lvl="1" indent="-109538">
              <a:spcBef>
                <a:spcPct val="20000"/>
              </a:spcBef>
              <a:buFont typeface="Arial" pitchFamily="34" charset="0"/>
              <a:buChar char="–"/>
              <a:defRPr/>
            </a:pPr>
            <a:r>
              <a:rPr lang="en-US" dirty="0">
                <a:cs typeface="Arial" charset="0"/>
              </a:rPr>
              <a:t> MODIFIED BLIMP</a:t>
            </a:r>
          </a:p>
          <a:p>
            <a:pPr marL="109538" indent="-109538">
              <a:spcBef>
                <a:spcPct val="20000"/>
              </a:spcBef>
              <a:buFontTx/>
              <a:buChar char="•"/>
              <a:defRPr/>
            </a:pPr>
            <a:r>
              <a:rPr lang="en-US" dirty="0">
                <a:cs typeface="Arial" charset="0"/>
              </a:rPr>
              <a:t>USED TO JUDGE DYNAMICS OF MODIFIED BLIMP</a:t>
            </a:r>
          </a:p>
          <a:p>
            <a:pPr marL="109538" indent="-109538">
              <a:spcBef>
                <a:spcPct val="20000"/>
              </a:spcBef>
              <a:buFontTx/>
              <a:buChar char="•"/>
              <a:defRPr/>
            </a:pPr>
            <a:r>
              <a:rPr lang="en-US" dirty="0">
                <a:cs typeface="Arial" charset="0"/>
              </a:rPr>
              <a:t>NO EXPERIMENTAL DATA AVAILABLE</a:t>
            </a:r>
          </a:p>
          <a:p>
            <a:pPr marL="109538" indent="-109538">
              <a:spcBef>
                <a:spcPct val="20000"/>
              </a:spcBef>
              <a:buFontTx/>
              <a:buChar char="•"/>
              <a:defRPr/>
            </a:pPr>
            <a:endParaRPr lang="en-US" dirty="0">
              <a:cs typeface="Arial" charset="0"/>
            </a:endParaRPr>
          </a:p>
          <a:p>
            <a:pPr marL="566738" lvl="1" indent="-109538">
              <a:spcBef>
                <a:spcPct val="20000"/>
              </a:spcBef>
              <a:buFontTx/>
              <a:buChar char="•"/>
              <a:defRPr/>
            </a:pPr>
            <a:endParaRPr lang="en-US" dirty="0">
              <a:cs typeface="Arial" charset="0"/>
            </a:endParaRPr>
          </a:p>
          <a:p>
            <a:pPr marL="409575" lvl="1" indent="-185738">
              <a:spcBef>
                <a:spcPct val="20000"/>
              </a:spcBef>
              <a:defRPr/>
            </a:pPr>
            <a:endParaRPr lang="en-US" sz="1600" dirty="0">
              <a:cs typeface="Arial" charset="0"/>
            </a:endParaRPr>
          </a:p>
          <a:p>
            <a:pPr marL="866775" lvl="2" indent="-185738">
              <a:spcBef>
                <a:spcPct val="20000"/>
              </a:spcBef>
              <a:buFontTx/>
              <a:buChar char="–"/>
              <a:defRPr/>
            </a:pPr>
            <a:endParaRPr lang="en-US" sz="1600" dirty="0">
              <a:cs typeface="Arial" charset="0"/>
            </a:endParaRPr>
          </a:p>
          <a:p>
            <a:pPr marL="109538" indent="-109538">
              <a:spcBef>
                <a:spcPct val="20000"/>
              </a:spcBef>
              <a:defRPr/>
            </a:pPr>
            <a:endParaRPr lang="en-US" dirty="0">
              <a:cs typeface="Arial" charset="0"/>
            </a:endParaRPr>
          </a:p>
          <a:p>
            <a:pPr marL="566738" lvl="1" indent="-109538">
              <a:spcBef>
                <a:spcPct val="20000"/>
              </a:spcBef>
              <a:defRPr/>
            </a:pPr>
            <a:endParaRPr lang="en-US" dirty="0">
              <a:cs typeface="Arial" charset="0"/>
            </a:endParaRPr>
          </a:p>
          <a:p>
            <a:pPr marL="409575" lvl="1" indent="-185738">
              <a:spcBef>
                <a:spcPct val="20000"/>
              </a:spcBef>
              <a:buFontTx/>
              <a:buChar char="–"/>
              <a:defRPr/>
            </a:pPr>
            <a:endParaRPr lang="en-US" sz="1600" dirty="0">
              <a:cs typeface="Arial" charset="0"/>
            </a:endParaRPr>
          </a:p>
        </p:txBody>
      </p:sp>
      <p:pic>
        <p:nvPicPr>
          <p:cNvPr id="27654" name="Picture 2"/>
          <p:cNvPicPr>
            <a:picLocks noChangeAspect="1" noChangeArrowheads="1"/>
          </p:cNvPicPr>
          <p:nvPr/>
        </p:nvPicPr>
        <p:blipFill>
          <a:blip r:embed="rId2" cstate="print"/>
          <a:srcRect/>
          <a:stretch>
            <a:fillRect/>
          </a:stretch>
        </p:blipFill>
        <p:spPr bwMode="auto">
          <a:xfrm>
            <a:off x="3887788" y="1600200"/>
            <a:ext cx="4589462" cy="3886200"/>
          </a:xfrm>
          <a:prstGeom prst="rect">
            <a:avLst/>
          </a:prstGeom>
          <a:noFill/>
          <a:ln w="9525">
            <a:noFill/>
            <a:miter lim="800000"/>
            <a:headEnd/>
            <a:tailEnd/>
          </a:ln>
        </p:spPr>
      </p:pic>
      <p:sp>
        <p:nvSpPr>
          <p:cNvPr id="27655" name="Slide Number Placeholder 3"/>
          <p:cNvSpPr>
            <a:spLocks noGrp="1"/>
          </p:cNvSpPr>
          <p:nvPr>
            <p:ph type="sldNum" sz="quarter" idx="12"/>
          </p:nvPr>
        </p:nvSpPr>
        <p:spPr/>
        <p:txBody>
          <a:bodyPr/>
          <a:lstStyle/>
          <a:p>
            <a:pPr>
              <a:defRPr/>
            </a:pPr>
            <a:endParaRPr lang="en-US" dirty="0" smtClean="0"/>
          </a:p>
          <a:p>
            <a:pPr>
              <a:defRPr/>
            </a:pPr>
            <a:fld id="{81D47575-1BD2-4694-9EF2-CD3BD4A3B753}" type="slidenum">
              <a:rPr lang="en-US" dirty="0" smtClean="0"/>
              <a:pPr>
                <a:defRPr/>
              </a:pPr>
              <a:t>12</a:t>
            </a:fld>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28675" name="Footer Placeholder 2"/>
          <p:cNvSpPr>
            <a:spLocks noGrp="1"/>
          </p:cNvSpPr>
          <p:nvPr>
            <p:ph type="ftr" sz="quarter" idx="11"/>
          </p:nvPr>
        </p:nvSpPr>
        <p:spPr>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28676" name="Rectangle 2"/>
          <p:cNvSpPr>
            <a:spLocks noChangeArrowheads="1"/>
          </p:cNvSpPr>
          <p:nvPr/>
        </p:nvSpPr>
        <p:spPr bwMode="auto">
          <a:xfrm>
            <a:off x="228600" y="152400"/>
            <a:ext cx="6934200" cy="914400"/>
          </a:xfrm>
          <a:prstGeom prst="rect">
            <a:avLst/>
          </a:prstGeom>
          <a:noFill/>
          <a:ln w="9525">
            <a:noFill/>
            <a:miter lim="800000"/>
            <a:headEnd/>
            <a:tailEnd/>
          </a:ln>
        </p:spPr>
        <p:txBody>
          <a:bodyPr anchor="ctr"/>
          <a:lstStyle/>
          <a:p>
            <a:pPr algn="ctr"/>
            <a:r>
              <a:rPr lang="en-US" sz="2800" dirty="0">
                <a:solidFill>
                  <a:srgbClr val="0000CC"/>
                </a:solidFill>
              </a:rPr>
              <a:t>DCAB ANALYSIS </a:t>
            </a:r>
          </a:p>
          <a:p>
            <a:pPr algn="ctr"/>
            <a:r>
              <a:rPr lang="en-US" sz="2800" dirty="0">
                <a:solidFill>
                  <a:srgbClr val="0000CC"/>
                </a:solidFill>
              </a:rPr>
              <a:t>CABLE MODEL - EXAMPLES</a:t>
            </a:r>
          </a:p>
        </p:txBody>
      </p:sp>
      <p:sp>
        <p:nvSpPr>
          <p:cNvPr id="19464" name="Rectangle 6"/>
          <p:cNvSpPr>
            <a:spLocks noChangeArrowheads="1"/>
          </p:cNvSpPr>
          <p:nvPr/>
        </p:nvSpPr>
        <p:spPr bwMode="auto">
          <a:xfrm>
            <a:off x="228600" y="1524000"/>
            <a:ext cx="3048000" cy="2514600"/>
          </a:xfrm>
          <a:prstGeom prst="rect">
            <a:avLst/>
          </a:prstGeom>
          <a:noFill/>
          <a:ln w="9525">
            <a:noFill/>
            <a:miter lim="800000"/>
            <a:headEnd/>
            <a:tailEnd/>
          </a:ln>
        </p:spPr>
        <p:txBody>
          <a:bodyPr/>
          <a:lstStyle/>
          <a:p>
            <a:pPr marL="109538" indent="-109538">
              <a:spcBef>
                <a:spcPct val="20000"/>
              </a:spcBef>
              <a:buFontTx/>
              <a:buChar char="•"/>
              <a:defRPr/>
            </a:pPr>
            <a:r>
              <a:rPr lang="en-US" dirty="0">
                <a:cs typeface="Arial" charset="0"/>
              </a:rPr>
              <a:t>SUBMERGED TOWED VEHICLE</a:t>
            </a:r>
          </a:p>
          <a:p>
            <a:pPr marL="109538" indent="-109538">
              <a:spcBef>
                <a:spcPct val="20000"/>
              </a:spcBef>
              <a:buFontTx/>
              <a:buChar char="•"/>
              <a:defRPr/>
            </a:pPr>
            <a:r>
              <a:rPr lang="en-US" dirty="0">
                <a:cs typeface="Arial" charset="0"/>
              </a:rPr>
              <a:t>SURFACE TOW</a:t>
            </a:r>
          </a:p>
          <a:p>
            <a:pPr marL="109538" indent="-109538">
              <a:spcBef>
                <a:spcPct val="20000"/>
              </a:spcBef>
              <a:buFontTx/>
              <a:buChar char="•"/>
              <a:defRPr/>
            </a:pPr>
            <a:r>
              <a:rPr lang="en-US" dirty="0">
                <a:cs typeface="Arial" charset="0"/>
              </a:rPr>
              <a:t>RESPONSE TO DEPTH PERTURBATION</a:t>
            </a:r>
          </a:p>
          <a:p>
            <a:pPr marL="109538" indent="-109538">
              <a:spcBef>
                <a:spcPct val="20000"/>
              </a:spcBef>
              <a:buFontTx/>
              <a:buChar char="•"/>
              <a:defRPr/>
            </a:pPr>
            <a:r>
              <a:rPr lang="en-US" dirty="0">
                <a:cs typeface="Arial" charset="0"/>
              </a:rPr>
              <a:t>BODY EQUIPPED WITH REMOTELY CONTROLLED FLAPS</a:t>
            </a:r>
          </a:p>
          <a:p>
            <a:pPr marL="109538" indent="-109538">
              <a:spcBef>
                <a:spcPct val="20000"/>
              </a:spcBef>
              <a:buFontTx/>
              <a:buChar char="•"/>
              <a:defRPr/>
            </a:pPr>
            <a:endParaRPr lang="en-US" dirty="0">
              <a:cs typeface="Arial" charset="0"/>
            </a:endParaRPr>
          </a:p>
          <a:p>
            <a:pPr marL="566738" lvl="1" indent="-109538">
              <a:spcBef>
                <a:spcPct val="20000"/>
              </a:spcBef>
              <a:buFontTx/>
              <a:buChar char="•"/>
              <a:defRPr/>
            </a:pPr>
            <a:endParaRPr lang="en-US" dirty="0">
              <a:cs typeface="Arial" charset="0"/>
            </a:endParaRPr>
          </a:p>
          <a:p>
            <a:pPr marL="409575" lvl="1" indent="-185738">
              <a:spcBef>
                <a:spcPct val="20000"/>
              </a:spcBef>
              <a:defRPr/>
            </a:pPr>
            <a:endParaRPr lang="en-US" sz="1600" dirty="0">
              <a:cs typeface="Arial" charset="0"/>
            </a:endParaRPr>
          </a:p>
          <a:p>
            <a:pPr marL="866775" lvl="2" indent="-185738">
              <a:spcBef>
                <a:spcPct val="20000"/>
              </a:spcBef>
              <a:buFontTx/>
              <a:buChar char="–"/>
              <a:defRPr/>
            </a:pPr>
            <a:endParaRPr lang="en-US" sz="1600" dirty="0">
              <a:cs typeface="Arial" charset="0"/>
            </a:endParaRPr>
          </a:p>
          <a:p>
            <a:pPr marL="109538" indent="-109538">
              <a:spcBef>
                <a:spcPct val="20000"/>
              </a:spcBef>
              <a:defRPr/>
            </a:pPr>
            <a:endParaRPr lang="en-US" dirty="0">
              <a:cs typeface="Arial" charset="0"/>
            </a:endParaRPr>
          </a:p>
          <a:p>
            <a:pPr marL="566738" lvl="1" indent="-109538">
              <a:spcBef>
                <a:spcPct val="20000"/>
              </a:spcBef>
              <a:defRPr/>
            </a:pPr>
            <a:endParaRPr lang="en-US" dirty="0">
              <a:cs typeface="Arial" charset="0"/>
            </a:endParaRPr>
          </a:p>
          <a:p>
            <a:pPr marL="409575" lvl="1" indent="-185738">
              <a:spcBef>
                <a:spcPct val="20000"/>
              </a:spcBef>
              <a:buFontTx/>
              <a:buChar char="–"/>
              <a:defRPr/>
            </a:pPr>
            <a:endParaRPr lang="en-US" sz="1600" dirty="0">
              <a:cs typeface="Arial" charset="0"/>
            </a:endParaRPr>
          </a:p>
        </p:txBody>
      </p:sp>
      <p:pic>
        <p:nvPicPr>
          <p:cNvPr id="28678" name="Picture 2"/>
          <p:cNvPicPr>
            <a:picLocks noChangeAspect="1" noChangeArrowheads="1"/>
          </p:cNvPicPr>
          <p:nvPr/>
        </p:nvPicPr>
        <p:blipFill>
          <a:blip r:embed="rId2" cstate="print"/>
          <a:srcRect/>
          <a:stretch>
            <a:fillRect/>
          </a:stretch>
        </p:blipFill>
        <p:spPr bwMode="auto">
          <a:xfrm>
            <a:off x="3581400" y="1524000"/>
            <a:ext cx="4905375" cy="4835525"/>
          </a:xfrm>
          <a:prstGeom prst="rect">
            <a:avLst/>
          </a:prstGeom>
          <a:noFill/>
          <a:ln w="9525">
            <a:noFill/>
            <a:miter lim="800000"/>
            <a:headEnd/>
            <a:tailEnd/>
          </a:ln>
        </p:spPr>
      </p:pic>
      <p:sp>
        <p:nvSpPr>
          <p:cNvPr id="28679" name="Slide Number Placeholder 3"/>
          <p:cNvSpPr>
            <a:spLocks noGrp="1"/>
          </p:cNvSpPr>
          <p:nvPr>
            <p:ph type="sldNum" sz="quarter" idx="12"/>
          </p:nvPr>
        </p:nvSpPr>
        <p:spPr/>
        <p:txBody>
          <a:bodyPr/>
          <a:lstStyle/>
          <a:p>
            <a:pPr>
              <a:defRPr/>
            </a:pPr>
            <a:endParaRPr lang="en-US" dirty="0" smtClean="0"/>
          </a:p>
          <a:p>
            <a:pPr>
              <a:defRPr/>
            </a:pPr>
            <a:fld id="{1B7F4863-5D77-48FF-93AA-559B0DB5D0BA}" type="slidenum">
              <a:rPr lang="en-US" dirty="0" smtClean="0"/>
              <a:pPr>
                <a:defRPr/>
              </a:pPr>
              <a:t>13</a:t>
            </a:fld>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29699" name="Footer Placeholder 2"/>
          <p:cNvSpPr>
            <a:spLocks noGrp="1"/>
          </p:cNvSpPr>
          <p:nvPr>
            <p:ph type="ftr" sz="quarter" idx="11"/>
          </p:nvPr>
        </p:nvSpPr>
        <p:spPr>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29700" name="Rectangle 2"/>
          <p:cNvSpPr>
            <a:spLocks noChangeArrowheads="1"/>
          </p:cNvSpPr>
          <p:nvPr/>
        </p:nvSpPr>
        <p:spPr bwMode="auto">
          <a:xfrm>
            <a:off x="228600" y="152400"/>
            <a:ext cx="6934200" cy="914400"/>
          </a:xfrm>
          <a:prstGeom prst="rect">
            <a:avLst/>
          </a:prstGeom>
          <a:noFill/>
          <a:ln w="9525">
            <a:noFill/>
            <a:miter lim="800000"/>
            <a:headEnd/>
            <a:tailEnd/>
          </a:ln>
        </p:spPr>
        <p:txBody>
          <a:bodyPr anchor="ctr"/>
          <a:lstStyle/>
          <a:p>
            <a:pPr algn="ctr"/>
            <a:r>
              <a:rPr lang="en-US" sz="2800" dirty="0">
                <a:solidFill>
                  <a:srgbClr val="0000CC"/>
                </a:solidFill>
              </a:rPr>
              <a:t>DCAB ANALYSIS </a:t>
            </a:r>
          </a:p>
          <a:p>
            <a:pPr algn="ctr"/>
            <a:r>
              <a:rPr lang="en-US" sz="2800" dirty="0">
                <a:solidFill>
                  <a:srgbClr val="0000CC"/>
                </a:solidFill>
              </a:rPr>
              <a:t>CABLE MODEL - EXAMPLES</a:t>
            </a:r>
          </a:p>
        </p:txBody>
      </p:sp>
      <p:sp>
        <p:nvSpPr>
          <p:cNvPr id="19464" name="Rectangle 6"/>
          <p:cNvSpPr>
            <a:spLocks noChangeArrowheads="1"/>
          </p:cNvSpPr>
          <p:nvPr/>
        </p:nvSpPr>
        <p:spPr bwMode="auto">
          <a:xfrm>
            <a:off x="228600" y="1524000"/>
            <a:ext cx="3048000" cy="2514600"/>
          </a:xfrm>
          <a:prstGeom prst="rect">
            <a:avLst/>
          </a:prstGeom>
          <a:noFill/>
          <a:ln w="9525">
            <a:noFill/>
            <a:miter lim="800000"/>
            <a:headEnd/>
            <a:tailEnd/>
          </a:ln>
        </p:spPr>
        <p:txBody>
          <a:bodyPr/>
          <a:lstStyle/>
          <a:p>
            <a:pPr marL="109538" indent="-109538">
              <a:spcBef>
                <a:spcPct val="20000"/>
              </a:spcBef>
              <a:buFontTx/>
              <a:buChar char="•"/>
              <a:defRPr/>
            </a:pPr>
            <a:r>
              <a:rPr lang="en-US" dirty="0">
                <a:cs typeface="Arial" charset="0"/>
              </a:rPr>
              <a:t>SUBMERGED TOWED VEHICLE</a:t>
            </a:r>
          </a:p>
          <a:p>
            <a:pPr marL="109538" indent="-109538">
              <a:spcBef>
                <a:spcPct val="20000"/>
              </a:spcBef>
              <a:buFontTx/>
              <a:buChar char="•"/>
              <a:defRPr/>
            </a:pPr>
            <a:r>
              <a:rPr lang="en-US" dirty="0">
                <a:cs typeface="Arial" charset="0"/>
              </a:rPr>
              <a:t>SURFACE TOW</a:t>
            </a:r>
          </a:p>
          <a:p>
            <a:pPr marL="109538" indent="-109538">
              <a:spcBef>
                <a:spcPct val="20000"/>
              </a:spcBef>
              <a:buFontTx/>
              <a:buChar char="•"/>
              <a:defRPr/>
            </a:pPr>
            <a:r>
              <a:rPr lang="en-US" dirty="0">
                <a:cs typeface="Arial" charset="0"/>
              </a:rPr>
              <a:t>RESPONSE TO ROLL COMMAND</a:t>
            </a:r>
          </a:p>
          <a:p>
            <a:pPr marL="109538" indent="-109538">
              <a:spcBef>
                <a:spcPct val="20000"/>
              </a:spcBef>
              <a:buFontTx/>
              <a:buChar char="•"/>
              <a:defRPr/>
            </a:pPr>
            <a:r>
              <a:rPr lang="en-US" dirty="0">
                <a:cs typeface="Arial" charset="0"/>
              </a:rPr>
              <a:t>BODY EQUIPPED WITH REMOTELY CONTROLLED FLAPS</a:t>
            </a:r>
          </a:p>
          <a:p>
            <a:pPr marL="109538" indent="-109538">
              <a:spcBef>
                <a:spcPct val="20000"/>
              </a:spcBef>
              <a:buFontTx/>
              <a:buChar char="•"/>
              <a:defRPr/>
            </a:pPr>
            <a:endParaRPr lang="en-US" dirty="0">
              <a:cs typeface="Arial" charset="0"/>
            </a:endParaRPr>
          </a:p>
          <a:p>
            <a:pPr marL="566738" lvl="1" indent="-109538">
              <a:spcBef>
                <a:spcPct val="20000"/>
              </a:spcBef>
              <a:buFontTx/>
              <a:buChar char="•"/>
              <a:defRPr/>
            </a:pPr>
            <a:endParaRPr lang="en-US" dirty="0">
              <a:cs typeface="Arial" charset="0"/>
            </a:endParaRPr>
          </a:p>
          <a:p>
            <a:pPr marL="409575" lvl="1" indent="-185738">
              <a:spcBef>
                <a:spcPct val="20000"/>
              </a:spcBef>
              <a:defRPr/>
            </a:pPr>
            <a:endParaRPr lang="en-US" sz="1600" dirty="0">
              <a:cs typeface="Arial" charset="0"/>
            </a:endParaRPr>
          </a:p>
          <a:p>
            <a:pPr marL="866775" lvl="2" indent="-185738">
              <a:spcBef>
                <a:spcPct val="20000"/>
              </a:spcBef>
              <a:buFontTx/>
              <a:buChar char="–"/>
              <a:defRPr/>
            </a:pPr>
            <a:endParaRPr lang="en-US" sz="1600" dirty="0">
              <a:cs typeface="Arial" charset="0"/>
            </a:endParaRPr>
          </a:p>
          <a:p>
            <a:pPr marL="109538" indent="-109538">
              <a:spcBef>
                <a:spcPct val="20000"/>
              </a:spcBef>
              <a:defRPr/>
            </a:pPr>
            <a:endParaRPr lang="en-US" dirty="0">
              <a:cs typeface="Arial" charset="0"/>
            </a:endParaRPr>
          </a:p>
          <a:p>
            <a:pPr marL="566738" lvl="1" indent="-109538">
              <a:spcBef>
                <a:spcPct val="20000"/>
              </a:spcBef>
              <a:defRPr/>
            </a:pPr>
            <a:endParaRPr lang="en-US" dirty="0">
              <a:cs typeface="Arial" charset="0"/>
            </a:endParaRPr>
          </a:p>
          <a:p>
            <a:pPr marL="409575" lvl="1" indent="-185738">
              <a:spcBef>
                <a:spcPct val="20000"/>
              </a:spcBef>
              <a:buFontTx/>
              <a:buChar char="–"/>
              <a:defRPr/>
            </a:pPr>
            <a:endParaRPr lang="en-US" sz="1600" dirty="0">
              <a:cs typeface="Arial" charset="0"/>
            </a:endParaRPr>
          </a:p>
        </p:txBody>
      </p:sp>
      <p:pic>
        <p:nvPicPr>
          <p:cNvPr id="29702" name="Picture 2"/>
          <p:cNvPicPr>
            <a:picLocks noChangeAspect="1" noChangeArrowheads="1"/>
          </p:cNvPicPr>
          <p:nvPr/>
        </p:nvPicPr>
        <p:blipFill>
          <a:blip r:embed="rId2" cstate="print"/>
          <a:srcRect/>
          <a:stretch>
            <a:fillRect/>
          </a:stretch>
        </p:blipFill>
        <p:spPr bwMode="auto">
          <a:xfrm>
            <a:off x="3048000" y="1295400"/>
            <a:ext cx="5276850" cy="5076825"/>
          </a:xfrm>
          <a:prstGeom prst="rect">
            <a:avLst/>
          </a:prstGeom>
          <a:noFill/>
          <a:ln w="9525">
            <a:noFill/>
            <a:miter lim="800000"/>
            <a:headEnd/>
            <a:tailEnd/>
          </a:ln>
        </p:spPr>
      </p:pic>
      <p:sp>
        <p:nvSpPr>
          <p:cNvPr id="29703" name="Slide Number Placeholder 3"/>
          <p:cNvSpPr>
            <a:spLocks noGrp="1"/>
          </p:cNvSpPr>
          <p:nvPr>
            <p:ph type="sldNum" sz="quarter" idx="12"/>
          </p:nvPr>
        </p:nvSpPr>
        <p:spPr/>
        <p:txBody>
          <a:bodyPr/>
          <a:lstStyle/>
          <a:p>
            <a:pPr>
              <a:defRPr/>
            </a:pPr>
            <a:endParaRPr lang="en-US" dirty="0" smtClean="0"/>
          </a:p>
          <a:p>
            <a:pPr>
              <a:defRPr/>
            </a:pPr>
            <a:fld id="{2B217AEE-7CD7-4975-9BCA-8BFC4951A6F8}" type="slidenum">
              <a:rPr lang="en-US" dirty="0" smtClean="0"/>
              <a:pPr>
                <a:defRPr/>
              </a:pPr>
              <a:t>14</a:t>
            </a:fld>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30723" name="Footer Placeholder 2"/>
          <p:cNvSpPr>
            <a:spLocks noGrp="1"/>
          </p:cNvSpPr>
          <p:nvPr>
            <p:ph type="ftr" sz="quarter" idx="11"/>
          </p:nvPr>
        </p:nvSpPr>
        <p:spPr>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30724"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r>
              <a:rPr lang="en-US" sz="2800" dirty="0">
                <a:solidFill>
                  <a:srgbClr val="0000CC"/>
                </a:solidFill>
              </a:rPr>
              <a:t>DCAB ANALYSIS </a:t>
            </a:r>
          </a:p>
          <a:p>
            <a:pPr algn="ctr"/>
            <a:r>
              <a:rPr lang="en-US" sz="2800" dirty="0">
                <a:solidFill>
                  <a:srgbClr val="0000CC"/>
                </a:solidFill>
              </a:rPr>
              <a:t>SIMULATION PROCESS</a:t>
            </a:r>
          </a:p>
        </p:txBody>
      </p:sp>
      <p:sp>
        <p:nvSpPr>
          <p:cNvPr id="19464" name="Rectangle 6"/>
          <p:cNvSpPr>
            <a:spLocks noChangeArrowheads="1"/>
          </p:cNvSpPr>
          <p:nvPr/>
        </p:nvSpPr>
        <p:spPr bwMode="auto">
          <a:xfrm>
            <a:off x="609600" y="1600200"/>
            <a:ext cx="7924800" cy="4953000"/>
          </a:xfrm>
          <a:prstGeom prst="rect">
            <a:avLst/>
          </a:prstGeom>
          <a:noFill/>
          <a:ln w="9525">
            <a:noFill/>
            <a:miter lim="800000"/>
            <a:headEnd/>
            <a:tailEnd/>
          </a:ln>
        </p:spPr>
        <p:txBody>
          <a:bodyPr/>
          <a:lstStyle/>
          <a:p>
            <a:pPr marL="109538" indent="-109538">
              <a:spcBef>
                <a:spcPct val="20000"/>
              </a:spcBef>
              <a:buFontTx/>
              <a:buChar char="•"/>
              <a:defRPr/>
            </a:pPr>
            <a:r>
              <a:rPr lang="en-US" sz="2000" dirty="0">
                <a:cs typeface="Arial" charset="0"/>
              </a:rPr>
              <a:t>PC BASED SOLUTIONS</a:t>
            </a:r>
          </a:p>
          <a:p>
            <a:pPr marL="109538" indent="-109538">
              <a:spcBef>
                <a:spcPct val="20000"/>
              </a:spcBef>
              <a:buFontTx/>
              <a:buChar char="•"/>
              <a:defRPr/>
            </a:pPr>
            <a:r>
              <a:rPr lang="en-US" sz="2000" dirty="0">
                <a:cs typeface="Arial" charset="0"/>
              </a:rPr>
              <a:t>MANY TIMES REAL TIME</a:t>
            </a:r>
          </a:p>
          <a:p>
            <a:pPr marL="635000" lvl="1" indent="-177800">
              <a:spcBef>
                <a:spcPct val="20000"/>
              </a:spcBef>
              <a:buFont typeface="Arial" pitchFamily="34" charset="0"/>
              <a:buChar char="–"/>
              <a:defRPr/>
            </a:pPr>
            <a:r>
              <a:rPr lang="en-US" sz="2000" dirty="0">
                <a:cs typeface="Arial" charset="0"/>
              </a:rPr>
              <a:t>LARGE BODIES ~1000 LONG TONS: UP TO 10,000 TIMES FASTER THAN REAL TIME	</a:t>
            </a:r>
          </a:p>
          <a:p>
            <a:pPr marL="635000" lvl="1" indent="-177800">
              <a:spcBef>
                <a:spcPct val="20000"/>
              </a:spcBef>
              <a:buFont typeface="Arial" pitchFamily="34" charset="0"/>
              <a:buChar char="–"/>
              <a:defRPr/>
            </a:pPr>
            <a:r>
              <a:rPr lang="en-US" sz="2000" dirty="0">
                <a:cs typeface="Arial" charset="0"/>
              </a:rPr>
              <a:t>SMALLER BODIES: SEVERAL HUNDRED TIMES FASTER THAN REAL TIME</a:t>
            </a:r>
          </a:p>
          <a:p>
            <a:pPr marL="109538" indent="-109538">
              <a:spcBef>
                <a:spcPct val="20000"/>
              </a:spcBef>
              <a:buFontTx/>
              <a:buChar char="•"/>
              <a:defRPr/>
            </a:pPr>
            <a:r>
              <a:rPr lang="en-US" sz="2000" dirty="0">
                <a:cs typeface="Arial" charset="0"/>
              </a:rPr>
              <a:t>SEVERAL DOZEN TO SEVERAL THOUSAND SIMULATIONS PER PROJECT DEPENDING ON NEED</a:t>
            </a:r>
          </a:p>
          <a:p>
            <a:pPr marL="109538" indent="-109538">
              <a:spcBef>
                <a:spcPct val="20000"/>
              </a:spcBef>
              <a:buFontTx/>
              <a:buChar char="•"/>
              <a:defRPr/>
            </a:pPr>
            <a:r>
              <a:rPr lang="en-US" sz="2000" dirty="0">
                <a:cs typeface="Arial" charset="0"/>
              </a:rPr>
              <a:t>VERY VALUABLE TO THE NAVY</a:t>
            </a:r>
          </a:p>
          <a:p>
            <a:pPr marL="635000" lvl="1" indent="-177800">
              <a:spcBef>
                <a:spcPct val="20000"/>
              </a:spcBef>
              <a:buFont typeface="Arial" pitchFamily="34" charset="0"/>
              <a:buChar char="–"/>
              <a:defRPr/>
            </a:pPr>
            <a:r>
              <a:rPr lang="en-US" sz="2000" dirty="0">
                <a:cs typeface="Arial" charset="0"/>
              </a:rPr>
              <a:t>SPEED </a:t>
            </a:r>
          </a:p>
          <a:p>
            <a:pPr marL="635000" lvl="1" indent="-177800">
              <a:spcBef>
                <a:spcPct val="20000"/>
              </a:spcBef>
              <a:buFont typeface="Arial" pitchFamily="34" charset="0"/>
              <a:buChar char="–"/>
              <a:defRPr/>
            </a:pPr>
            <a:r>
              <a:rPr lang="en-US" sz="2000" dirty="0">
                <a:cs typeface="Arial" charset="0"/>
              </a:rPr>
              <a:t>ACCURACY	</a:t>
            </a:r>
          </a:p>
          <a:p>
            <a:pPr marL="566738" lvl="1" indent="-109538">
              <a:spcBef>
                <a:spcPct val="20000"/>
              </a:spcBef>
              <a:buFontTx/>
              <a:buChar char="•"/>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0726" name="Slide Number Placeholder 3"/>
          <p:cNvSpPr>
            <a:spLocks noGrp="1"/>
          </p:cNvSpPr>
          <p:nvPr>
            <p:ph type="sldNum" sz="quarter" idx="12"/>
          </p:nvPr>
        </p:nvSpPr>
        <p:spPr/>
        <p:txBody>
          <a:bodyPr/>
          <a:lstStyle/>
          <a:p>
            <a:pPr>
              <a:defRPr/>
            </a:pPr>
            <a:endParaRPr lang="en-US" dirty="0" smtClean="0"/>
          </a:p>
          <a:p>
            <a:pPr>
              <a:defRPr/>
            </a:pPr>
            <a:fld id="{E2DBA32E-2F11-4DDD-A929-8AA569CEE8E6}" type="slidenum">
              <a:rPr lang="en-US" dirty="0" smtClean="0"/>
              <a:pPr>
                <a:defRPr/>
              </a:pPr>
              <a:t>15</a:t>
            </a:fld>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31747" name="Footer Placeholder 2"/>
          <p:cNvSpPr>
            <a:spLocks noGrp="1"/>
          </p:cNvSpPr>
          <p:nvPr>
            <p:ph type="ftr" sz="quarter" idx="11"/>
          </p:nvPr>
        </p:nvSpPr>
        <p:spPr>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31748"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r>
              <a:rPr lang="en-US" sz="2800" dirty="0">
                <a:solidFill>
                  <a:srgbClr val="0000CC"/>
                </a:solidFill>
              </a:rPr>
              <a:t>DCAB ANALYSIS </a:t>
            </a:r>
          </a:p>
          <a:p>
            <a:pPr algn="ctr"/>
            <a:r>
              <a:rPr lang="en-US" sz="2800" dirty="0">
                <a:solidFill>
                  <a:srgbClr val="0000CC"/>
                </a:solidFill>
              </a:rPr>
              <a:t>WORK TO DATE</a:t>
            </a:r>
          </a:p>
        </p:txBody>
      </p:sp>
      <p:sp>
        <p:nvSpPr>
          <p:cNvPr id="19464" name="Rectangle 6"/>
          <p:cNvSpPr>
            <a:spLocks noChangeArrowheads="1"/>
          </p:cNvSpPr>
          <p:nvPr/>
        </p:nvSpPr>
        <p:spPr bwMode="auto">
          <a:xfrm>
            <a:off x="609600" y="1600200"/>
            <a:ext cx="7924800" cy="4953000"/>
          </a:xfrm>
          <a:prstGeom prst="rect">
            <a:avLst/>
          </a:prstGeom>
          <a:noFill/>
          <a:ln w="9525">
            <a:noFill/>
            <a:miter lim="800000"/>
            <a:headEnd/>
            <a:tailEnd/>
          </a:ln>
        </p:spPr>
        <p:txBody>
          <a:bodyPr/>
          <a:lstStyle/>
          <a:p>
            <a:pPr marL="109538" indent="-109538">
              <a:spcBef>
                <a:spcPct val="20000"/>
              </a:spcBef>
              <a:buFontTx/>
              <a:buChar char="•"/>
              <a:defRPr/>
            </a:pPr>
            <a:r>
              <a:rPr lang="en-US" sz="2000" dirty="0">
                <a:cs typeface="Arial" charset="0"/>
              </a:rPr>
              <a:t>TWO DECADES OF WORK WITH DCAB</a:t>
            </a:r>
          </a:p>
          <a:p>
            <a:pPr marL="109538" indent="-109538">
              <a:spcBef>
                <a:spcPct val="20000"/>
              </a:spcBef>
              <a:buFontTx/>
              <a:buChar char="•"/>
              <a:defRPr/>
            </a:pPr>
            <a:r>
              <a:rPr lang="en-US" sz="2000" dirty="0">
                <a:cs typeface="Arial" charset="0"/>
              </a:rPr>
              <a:t>OVER 100 DEPARTMENTAL REPORTS, OVER 100 UNFORMALLY REPORTED SIMULATION STUDIES	</a:t>
            </a:r>
          </a:p>
          <a:p>
            <a:pPr marL="635000" lvl="1" indent="-177800">
              <a:spcBef>
                <a:spcPct val="20000"/>
              </a:spcBef>
              <a:buFont typeface="Arial" pitchFamily="34" charset="0"/>
              <a:buChar char="–"/>
              <a:defRPr/>
            </a:pPr>
            <a:r>
              <a:rPr lang="en-US" sz="2000" dirty="0">
                <a:cs typeface="Arial" charset="0"/>
              </a:rPr>
              <a:t>SUBMERGED TOWED BODIES</a:t>
            </a:r>
          </a:p>
          <a:p>
            <a:pPr marL="635000" lvl="1" indent="-177800">
              <a:spcBef>
                <a:spcPct val="20000"/>
              </a:spcBef>
              <a:buFont typeface="Arial" pitchFamily="34" charset="0"/>
              <a:buChar char="–"/>
              <a:defRPr/>
            </a:pPr>
            <a:r>
              <a:rPr lang="en-US" sz="2000" dirty="0">
                <a:cs typeface="Arial" charset="0"/>
              </a:rPr>
              <a:t>SURFACED TOWED BODIES</a:t>
            </a:r>
          </a:p>
          <a:p>
            <a:pPr marL="635000" lvl="1" indent="-177800">
              <a:spcBef>
                <a:spcPct val="20000"/>
              </a:spcBef>
              <a:buFont typeface="Arial" pitchFamily="34" charset="0"/>
              <a:buChar char="–"/>
              <a:defRPr/>
            </a:pPr>
            <a:r>
              <a:rPr lang="en-US" sz="2000" dirty="0">
                <a:cs typeface="Arial" charset="0"/>
              </a:rPr>
              <a:t>MOORED ARRAYS</a:t>
            </a:r>
          </a:p>
          <a:p>
            <a:pPr marL="635000" lvl="1" indent="-177800">
              <a:spcBef>
                <a:spcPct val="20000"/>
              </a:spcBef>
              <a:buFont typeface="Arial" pitchFamily="34" charset="0"/>
              <a:buChar char="–"/>
              <a:defRPr/>
            </a:pPr>
            <a:r>
              <a:rPr lang="en-US" sz="2000" dirty="0">
                <a:cs typeface="Arial" charset="0"/>
              </a:rPr>
              <a:t>BLIMPS</a:t>
            </a:r>
          </a:p>
          <a:p>
            <a:pPr marL="109538" indent="-109538">
              <a:spcBef>
                <a:spcPct val="20000"/>
              </a:spcBef>
              <a:buFontTx/>
              <a:buChar char="•"/>
              <a:defRPr/>
            </a:pPr>
            <a:r>
              <a:rPr lang="en-US" sz="2000" dirty="0">
                <a:cs typeface="Arial" charset="0"/>
              </a:rPr>
              <a:t>SEVERAL STUDIES FOR COMMERCIAL COMPANIES THROUGH CRADAS AND WORK FOR PRIVATE PARTIES</a:t>
            </a:r>
          </a:p>
          <a:p>
            <a:pPr marL="635000" lvl="1" indent="-177800">
              <a:spcBef>
                <a:spcPct val="20000"/>
              </a:spcBef>
              <a:buFont typeface="Arial" pitchFamily="34" charset="0"/>
              <a:buChar char="–"/>
              <a:defRPr/>
            </a:pPr>
            <a:r>
              <a:rPr lang="en-US" sz="2000" dirty="0">
                <a:cs typeface="Arial" charset="0"/>
              </a:rPr>
              <a:t>OTHER ENERGY CONVERSION DEVICES</a:t>
            </a:r>
          </a:p>
          <a:p>
            <a:pPr marL="635000" lvl="1" indent="-177800">
              <a:spcBef>
                <a:spcPct val="20000"/>
              </a:spcBef>
              <a:buFont typeface="Arial" pitchFamily="34" charset="0"/>
              <a:buChar char="–"/>
              <a:defRPr/>
            </a:pPr>
            <a:r>
              <a:rPr lang="en-US" sz="2000" dirty="0">
                <a:cs typeface="Arial" charset="0"/>
              </a:rPr>
              <a:t>SUBMERGED TOWED BODIES</a:t>
            </a:r>
          </a:p>
          <a:p>
            <a:pPr marL="635000" lvl="1" indent="-177800">
              <a:spcBef>
                <a:spcPct val="20000"/>
              </a:spcBef>
              <a:buFont typeface="Arial" pitchFamily="34" charset="0"/>
              <a:buChar char="–"/>
              <a:defRPr/>
            </a:pPr>
            <a:r>
              <a:rPr lang="en-US" sz="2000" dirty="0">
                <a:cs typeface="Arial" charset="0"/>
              </a:rPr>
              <a:t>(AND NOW) MULTI ROTOR MOORED SYSTEMS</a:t>
            </a:r>
          </a:p>
          <a:p>
            <a:pPr marL="566738" lvl="1" indent="-109538">
              <a:spcBef>
                <a:spcPct val="20000"/>
              </a:spcBef>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1750" name="Slide Number Placeholder 3"/>
          <p:cNvSpPr>
            <a:spLocks noGrp="1"/>
          </p:cNvSpPr>
          <p:nvPr>
            <p:ph type="sldNum" sz="quarter" idx="12"/>
          </p:nvPr>
        </p:nvSpPr>
        <p:spPr/>
        <p:txBody>
          <a:bodyPr/>
          <a:lstStyle/>
          <a:p>
            <a:pPr>
              <a:defRPr/>
            </a:pPr>
            <a:endParaRPr lang="en-US" dirty="0" smtClean="0"/>
          </a:p>
          <a:p>
            <a:pPr>
              <a:defRPr/>
            </a:pPr>
            <a:fld id="{BEAEFCAD-A7FE-47B3-B277-1CC067757A7C}" type="slidenum">
              <a:rPr lang="en-US" dirty="0" smtClean="0"/>
              <a:pPr>
                <a:defRPr/>
              </a:pPr>
              <a:t>16</a:t>
            </a:fld>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32771" name="Footer Placeholder 2"/>
          <p:cNvSpPr>
            <a:spLocks noGrp="1"/>
          </p:cNvSpPr>
          <p:nvPr>
            <p:ph type="ftr" sz="quarter" idx="11"/>
          </p:nvPr>
        </p:nvSpPr>
        <p:spPr>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32772"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r>
              <a:rPr lang="en-US" sz="2800" dirty="0">
                <a:solidFill>
                  <a:srgbClr val="0000CC"/>
                </a:solidFill>
              </a:rPr>
              <a:t>AQUANTIS TURBINE</a:t>
            </a:r>
          </a:p>
        </p:txBody>
      </p:sp>
      <p:sp>
        <p:nvSpPr>
          <p:cNvPr id="19464" name="Rectangle 6"/>
          <p:cNvSpPr>
            <a:spLocks noChangeArrowheads="1"/>
          </p:cNvSpPr>
          <p:nvPr/>
        </p:nvSpPr>
        <p:spPr bwMode="auto">
          <a:xfrm>
            <a:off x="609600" y="1219200"/>
            <a:ext cx="7924800" cy="4953000"/>
          </a:xfrm>
          <a:prstGeom prst="rect">
            <a:avLst/>
          </a:prstGeom>
          <a:noFill/>
          <a:ln w="9525">
            <a:noFill/>
            <a:miter lim="800000"/>
            <a:headEnd/>
            <a:tailEnd/>
          </a:ln>
        </p:spPr>
        <p:txBody>
          <a:bodyPr/>
          <a:lstStyle/>
          <a:p>
            <a:pPr marL="109538" indent="-109538">
              <a:spcBef>
                <a:spcPct val="20000"/>
              </a:spcBef>
              <a:buFontTx/>
              <a:buChar char="•"/>
              <a:defRPr/>
            </a:pPr>
            <a:r>
              <a:rPr lang="en-US" sz="2000" dirty="0">
                <a:cs typeface="Arial" charset="0"/>
              </a:rPr>
              <a:t>REALIZED VERY EARLY THAT ROTORS DOMINATE VEHICLE FORCES AND MOMENTS</a:t>
            </a:r>
          </a:p>
          <a:p>
            <a:pPr marL="566738" lvl="1" indent="-109538">
              <a:spcBef>
                <a:spcPct val="20000"/>
              </a:spcBef>
              <a:buFontTx/>
              <a:buChar char="•"/>
              <a:defRPr/>
            </a:pPr>
            <a:r>
              <a:rPr lang="en-US" sz="2000" dirty="0">
                <a:cs typeface="Arial" charset="0"/>
              </a:rPr>
              <a:t>NEEDED COEFFICIENT MODEL OF ROTORS</a:t>
            </a:r>
          </a:p>
          <a:p>
            <a:pPr marL="566738" lvl="1" indent="-109538">
              <a:spcBef>
                <a:spcPct val="20000"/>
              </a:spcBef>
              <a:buFontTx/>
              <a:buChar char="•"/>
              <a:defRPr/>
            </a:pPr>
            <a:r>
              <a:rPr lang="en-US" sz="2000" dirty="0">
                <a:cs typeface="Arial" charset="0"/>
              </a:rPr>
              <a:t>FLIGHTLAB SELECTED TO PROVIDE FORCES AND MOMENTS</a:t>
            </a:r>
          </a:p>
          <a:p>
            <a:pPr marL="1023938" lvl="2" indent="-109538">
              <a:spcBef>
                <a:spcPct val="20000"/>
              </a:spcBef>
              <a:buFontTx/>
              <a:buChar char="•"/>
              <a:defRPr/>
            </a:pPr>
            <a:r>
              <a:rPr lang="en-US" sz="2000" dirty="0">
                <a:cs typeface="Arial" charset="0"/>
              </a:rPr>
              <a:t>STANDARD COMMERCIAL ROTORCRAFT CODE</a:t>
            </a:r>
          </a:p>
          <a:p>
            <a:pPr marL="1023938" lvl="2" indent="-109538">
              <a:spcBef>
                <a:spcPct val="20000"/>
              </a:spcBef>
              <a:buFontTx/>
              <a:buChar char="•"/>
              <a:defRPr/>
            </a:pPr>
            <a:r>
              <a:rPr lang="en-US" sz="2000" dirty="0">
                <a:cs typeface="Arial" charset="0"/>
              </a:rPr>
              <a:t>FLIGHTLAB FORCES/MOMENTS COMPARISION</a:t>
            </a:r>
          </a:p>
          <a:p>
            <a:pPr marL="1481138" lvl="3" indent="-109538">
              <a:spcBef>
                <a:spcPct val="20000"/>
              </a:spcBef>
              <a:buFontTx/>
              <a:buChar char="•"/>
              <a:defRPr/>
            </a:pPr>
            <a:r>
              <a:rPr lang="en-US" sz="2000" dirty="0">
                <a:cs typeface="Arial" charset="0"/>
              </a:rPr>
              <a:t>WTPERF(ARL)</a:t>
            </a:r>
          </a:p>
          <a:p>
            <a:pPr marL="1481138" lvl="3" indent="-109538">
              <a:spcBef>
                <a:spcPct val="20000"/>
              </a:spcBef>
              <a:buFontTx/>
              <a:buChar char="•"/>
              <a:defRPr/>
            </a:pPr>
            <a:r>
              <a:rPr lang="en-US" sz="2000" dirty="0">
                <a:cs typeface="Arial" charset="0"/>
              </a:rPr>
              <a:t>UNSTEADY RANS(ARL)</a:t>
            </a:r>
          </a:p>
          <a:p>
            <a:pPr marL="1481138" lvl="3" indent="-109538">
              <a:spcBef>
                <a:spcPct val="20000"/>
              </a:spcBef>
              <a:buFontTx/>
              <a:buChar char="•"/>
              <a:defRPr/>
            </a:pPr>
            <a:r>
              <a:rPr lang="en-US" sz="2000" dirty="0">
                <a:cs typeface="Arial" charset="0"/>
              </a:rPr>
              <a:t>FLIGHTLAB AGREES TO WITHIN A FEW PERCENT</a:t>
            </a:r>
          </a:p>
          <a:p>
            <a:pPr marL="566738" lvl="1" indent="-109538">
              <a:spcBef>
                <a:spcPct val="20000"/>
              </a:spcBef>
              <a:buFontTx/>
              <a:buChar char="•"/>
              <a:defRPr/>
            </a:pPr>
            <a:r>
              <a:rPr lang="en-US" sz="2000" dirty="0">
                <a:cs typeface="Arial" charset="0"/>
              </a:rPr>
              <a:t>EXISTING CURVEFITTING ROUTINES FOR COEFFICIENTS</a:t>
            </a:r>
          </a:p>
          <a:p>
            <a:pPr marL="566738" lvl="1" indent="-109538">
              <a:spcBef>
                <a:spcPct val="20000"/>
              </a:spcBef>
              <a:buFontTx/>
              <a:buChar char="•"/>
              <a:defRPr/>
            </a:pPr>
            <a:r>
              <a:rPr lang="en-US" sz="2000" dirty="0">
                <a:cs typeface="Arial" charset="0"/>
              </a:rPr>
              <a:t>DIRECTLY IMPORTED INTO DCAB</a:t>
            </a:r>
          </a:p>
          <a:p>
            <a:pPr marL="109538" indent="-109538">
              <a:spcBef>
                <a:spcPct val="20000"/>
              </a:spcBef>
              <a:buFontTx/>
              <a:buChar char="•"/>
              <a:defRPr/>
            </a:pPr>
            <a:r>
              <a:rPr lang="en-US" sz="2000" dirty="0">
                <a:cs typeface="Arial" charset="0"/>
              </a:rPr>
              <a:t>KEY ASSUMPTION IS THAT TIP SPEED RATIO IS MAINTAINED THROUGHOUT SIMULATION</a:t>
            </a:r>
          </a:p>
          <a:p>
            <a:pPr marL="566738" lvl="1" indent="-109538">
              <a:spcBef>
                <a:spcPct val="20000"/>
              </a:spcBef>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1750" name="Slide Number Placeholder 3"/>
          <p:cNvSpPr>
            <a:spLocks noGrp="1"/>
          </p:cNvSpPr>
          <p:nvPr>
            <p:ph type="sldNum" sz="quarter" idx="12"/>
          </p:nvPr>
        </p:nvSpPr>
        <p:spPr/>
        <p:txBody>
          <a:bodyPr/>
          <a:lstStyle/>
          <a:p>
            <a:pPr>
              <a:defRPr/>
            </a:pPr>
            <a:endParaRPr lang="en-US" dirty="0" smtClean="0"/>
          </a:p>
          <a:p>
            <a:pPr>
              <a:defRPr/>
            </a:pPr>
            <a:fld id="{8F7038D1-00DA-4C0E-8483-8E7BA28CC597}" type="slidenum">
              <a:rPr lang="en-US" dirty="0" smtClean="0"/>
              <a:pPr>
                <a:defRPr/>
              </a:pPr>
              <a:t>17</a:t>
            </a:fld>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33795" name="Footer Placeholder 2"/>
          <p:cNvSpPr>
            <a:spLocks noGrp="1"/>
          </p:cNvSpPr>
          <p:nvPr>
            <p:ph type="ftr" sz="quarter" idx="11"/>
          </p:nvPr>
        </p:nvSpPr>
        <p:spPr>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33796"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r>
              <a:rPr lang="en-US" sz="2800" dirty="0">
                <a:solidFill>
                  <a:srgbClr val="0000CC"/>
                </a:solidFill>
              </a:rPr>
              <a:t>AQUANTIS TURBINE, 2</a:t>
            </a:r>
          </a:p>
        </p:txBody>
      </p:sp>
      <p:sp>
        <p:nvSpPr>
          <p:cNvPr id="19464" name="Rectangle 6"/>
          <p:cNvSpPr>
            <a:spLocks noChangeArrowheads="1"/>
          </p:cNvSpPr>
          <p:nvPr/>
        </p:nvSpPr>
        <p:spPr bwMode="auto">
          <a:xfrm>
            <a:off x="609600" y="1219200"/>
            <a:ext cx="7924800" cy="4953000"/>
          </a:xfrm>
          <a:prstGeom prst="rect">
            <a:avLst/>
          </a:prstGeom>
          <a:noFill/>
          <a:ln w="9525">
            <a:noFill/>
            <a:miter lim="800000"/>
            <a:headEnd/>
            <a:tailEnd/>
          </a:ln>
        </p:spPr>
        <p:txBody>
          <a:bodyPr/>
          <a:lstStyle/>
          <a:p>
            <a:pPr marL="109538" indent="-109538">
              <a:spcBef>
                <a:spcPct val="20000"/>
              </a:spcBef>
              <a:buFontTx/>
              <a:buChar char="•"/>
              <a:defRPr/>
            </a:pPr>
            <a:r>
              <a:rPr lang="en-US" sz="2000" dirty="0">
                <a:cs typeface="Arial" charset="0"/>
              </a:rPr>
              <a:t>CHANGES REQUIRED TO DCAB</a:t>
            </a:r>
          </a:p>
          <a:p>
            <a:pPr marL="566738" lvl="1" indent="-109538">
              <a:spcBef>
                <a:spcPct val="20000"/>
              </a:spcBef>
              <a:buFontTx/>
              <a:buChar char="•"/>
              <a:defRPr/>
            </a:pPr>
            <a:r>
              <a:rPr lang="en-US" sz="2000" dirty="0">
                <a:cs typeface="Arial" charset="0"/>
              </a:rPr>
              <a:t>MULTIPLE ROTORS</a:t>
            </a:r>
          </a:p>
          <a:p>
            <a:pPr marL="1023938" lvl="2" indent="-109538">
              <a:spcBef>
                <a:spcPct val="20000"/>
              </a:spcBef>
              <a:buFontTx/>
              <a:buChar char="•"/>
              <a:defRPr/>
            </a:pPr>
            <a:r>
              <a:rPr lang="en-US" sz="2000" dirty="0">
                <a:cs typeface="Arial" charset="0"/>
              </a:rPr>
              <a:t>GYROSCOPIC MOMENTS ON VEHICLE</a:t>
            </a:r>
          </a:p>
          <a:p>
            <a:pPr marL="1023938" lvl="2" indent="-109538">
              <a:spcBef>
                <a:spcPct val="20000"/>
              </a:spcBef>
              <a:buFontTx/>
              <a:buChar char="•"/>
              <a:defRPr/>
            </a:pPr>
            <a:r>
              <a:rPr lang="en-US" sz="2000" dirty="0">
                <a:cs typeface="Arial" charset="0"/>
              </a:rPr>
              <a:t>VERTICAL SHEAR</a:t>
            </a:r>
          </a:p>
          <a:p>
            <a:pPr marL="1023938" lvl="2" indent="-109538">
              <a:spcBef>
                <a:spcPct val="20000"/>
              </a:spcBef>
              <a:buFontTx/>
              <a:buChar char="•"/>
              <a:defRPr/>
            </a:pPr>
            <a:r>
              <a:rPr lang="en-US" sz="2000" dirty="0">
                <a:cs typeface="Arial" charset="0"/>
              </a:rPr>
              <a:t>EFFECT OF AXIAL INDUCTION FACTOR ON ‘WING’</a:t>
            </a:r>
          </a:p>
          <a:p>
            <a:pPr marL="566738" lvl="1" indent="-109538">
              <a:spcBef>
                <a:spcPct val="20000"/>
              </a:spcBef>
              <a:buFontTx/>
              <a:buChar char="•"/>
              <a:defRPr/>
            </a:pPr>
            <a:r>
              <a:rPr lang="en-US" sz="2000" dirty="0">
                <a:cs typeface="Arial" charset="0"/>
              </a:rPr>
              <a:t>MULTIPLE COMPONENT DEFINITION</a:t>
            </a:r>
          </a:p>
          <a:p>
            <a:pPr marL="1023938" lvl="2" indent="-109538">
              <a:spcBef>
                <a:spcPct val="20000"/>
              </a:spcBef>
              <a:buFontTx/>
              <a:buChar char="•"/>
              <a:defRPr/>
            </a:pPr>
            <a:r>
              <a:rPr lang="en-US" sz="2000" dirty="0">
                <a:cs typeface="Arial" charset="0"/>
              </a:rPr>
              <a:t>ALLOWS MULTIPLE ROTORS, FUSELAGES, WINGS, AND CONTROL SURFACES</a:t>
            </a:r>
          </a:p>
          <a:p>
            <a:pPr marL="566738" lvl="1" indent="-109538">
              <a:spcBef>
                <a:spcPct val="20000"/>
              </a:spcBef>
              <a:buFontTx/>
              <a:buChar char="•"/>
              <a:defRPr/>
            </a:pPr>
            <a:r>
              <a:rPr lang="en-US" sz="2000" dirty="0">
                <a:cs typeface="Arial" charset="0"/>
              </a:rPr>
              <a:t>TWO CABLE MODELING PROCEDURE DEVELOPED</a:t>
            </a:r>
          </a:p>
          <a:p>
            <a:pPr marL="1023938" lvl="2" indent="-109538">
              <a:spcBef>
                <a:spcPct val="20000"/>
              </a:spcBef>
              <a:buFontTx/>
              <a:buChar char="•"/>
              <a:defRPr/>
            </a:pPr>
            <a:r>
              <a:rPr lang="en-US" sz="2000" dirty="0">
                <a:cs typeface="Arial" charset="0"/>
              </a:rPr>
              <a:t>TWO FORWARD LINES MODELED BY ONE CABLE</a:t>
            </a:r>
          </a:p>
          <a:p>
            <a:pPr marL="1023938" lvl="2" indent="-109538">
              <a:spcBef>
                <a:spcPct val="20000"/>
              </a:spcBef>
              <a:buFontTx/>
              <a:buChar char="•"/>
              <a:defRPr/>
            </a:pPr>
            <a:r>
              <a:rPr lang="en-US" sz="2000" dirty="0">
                <a:cs typeface="Arial" charset="0"/>
              </a:rPr>
              <a:t>VERTICAL MOORED LINE ANALYSIS</a:t>
            </a:r>
          </a:p>
          <a:p>
            <a:pPr marL="566738" lvl="1" indent="-109538">
              <a:spcBef>
                <a:spcPct val="20000"/>
              </a:spcBef>
              <a:buFontTx/>
              <a:buChar char="•"/>
              <a:defRPr/>
            </a:pPr>
            <a:r>
              <a:rPr lang="en-US" sz="2000" dirty="0">
                <a:cs typeface="Arial" charset="0"/>
              </a:rPr>
              <a:t>CURRENT CHANGES AS A FUNCTION OF TIME</a:t>
            </a:r>
          </a:p>
          <a:p>
            <a:pPr marL="1023938" lvl="2" indent="-109538">
              <a:spcBef>
                <a:spcPct val="20000"/>
              </a:spcBef>
              <a:buFontTx/>
              <a:buChar char="•"/>
              <a:defRPr/>
            </a:pPr>
            <a:r>
              <a:rPr lang="en-US" sz="2000" dirty="0">
                <a:cs typeface="Arial" charset="0"/>
              </a:rPr>
              <a:t>CHANGES IN ENVIRONMENTAL CURRENT</a:t>
            </a:r>
          </a:p>
          <a:p>
            <a:pPr marL="1023938" lvl="2" indent="-109538">
              <a:spcBef>
                <a:spcPct val="20000"/>
              </a:spcBef>
              <a:buFontTx/>
              <a:buChar char="•"/>
              <a:defRPr/>
            </a:pPr>
            <a:r>
              <a:rPr lang="en-US" sz="2000" dirty="0">
                <a:cs typeface="Arial" charset="0"/>
              </a:rPr>
              <a:t>VARIATION IN Z MAINTAINED</a:t>
            </a:r>
          </a:p>
          <a:p>
            <a:pPr marL="566738" lvl="1" indent="-109538">
              <a:spcBef>
                <a:spcPct val="20000"/>
              </a:spcBef>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1750" name="Slide Number Placeholder 3"/>
          <p:cNvSpPr>
            <a:spLocks noGrp="1"/>
          </p:cNvSpPr>
          <p:nvPr>
            <p:ph type="sldNum" sz="quarter" idx="12"/>
          </p:nvPr>
        </p:nvSpPr>
        <p:spPr/>
        <p:txBody>
          <a:bodyPr/>
          <a:lstStyle/>
          <a:p>
            <a:pPr>
              <a:defRPr/>
            </a:pPr>
            <a:endParaRPr lang="en-US" dirty="0" smtClean="0"/>
          </a:p>
          <a:p>
            <a:pPr>
              <a:defRPr/>
            </a:pPr>
            <a:fld id="{F7524365-2433-4A0C-BDCD-91D60EE3A872}" type="slidenum">
              <a:rPr lang="en-US" dirty="0" smtClean="0"/>
              <a:pPr>
                <a:defRPr/>
              </a:pPr>
              <a:t>18</a:t>
            </a:fld>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34819" name="Footer Placeholder 2"/>
          <p:cNvSpPr>
            <a:spLocks noGrp="1"/>
          </p:cNvSpPr>
          <p:nvPr>
            <p:ph type="ftr" sz="quarter" idx="11"/>
          </p:nvPr>
        </p:nvSpPr>
        <p:spPr>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34820" name="Rectangle 2"/>
          <p:cNvSpPr>
            <a:spLocks noChangeArrowheads="1"/>
          </p:cNvSpPr>
          <p:nvPr/>
        </p:nvSpPr>
        <p:spPr bwMode="auto">
          <a:xfrm>
            <a:off x="0" y="152400"/>
            <a:ext cx="7162800" cy="914400"/>
          </a:xfrm>
          <a:prstGeom prst="rect">
            <a:avLst/>
          </a:prstGeom>
          <a:noFill/>
          <a:ln w="9525">
            <a:noFill/>
            <a:miter lim="800000"/>
            <a:headEnd/>
            <a:tailEnd/>
          </a:ln>
        </p:spPr>
        <p:txBody>
          <a:bodyPr anchor="ctr"/>
          <a:lstStyle/>
          <a:p>
            <a:pPr algn="ctr"/>
            <a:r>
              <a:rPr lang="en-US" sz="2800" dirty="0">
                <a:solidFill>
                  <a:srgbClr val="0000CC"/>
                </a:solidFill>
              </a:rPr>
              <a:t>AQUANTIS KEY DYNAMIC STAB. FINDINGS (4 ROTORS)</a:t>
            </a:r>
          </a:p>
        </p:txBody>
      </p:sp>
      <p:sp>
        <p:nvSpPr>
          <p:cNvPr id="19464" name="Rectangle 6"/>
          <p:cNvSpPr>
            <a:spLocks noChangeArrowheads="1"/>
          </p:cNvSpPr>
          <p:nvPr/>
        </p:nvSpPr>
        <p:spPr bwMode="auto">
          <a:xfrm>
            <a:off x="609600" y="1219200"/>
            <a:ext cx="7924800" cy="4953000"/>
          </a:xfrm>
          <a:prstGeom prst="rect">
            <a:avLst/>
          </a:prstGeom>
          <a:noFill/>
          <a:ln w="9525">
            <a:noFill/>
            <a:miter lim="800000"/>
            <a:headEnd/>
            <a:tailEnd/>
          </a:ln>
        </p:spPr>
        <p:txBody>
          <a:bodyPr/>
          <a:lstStyle/>
          <a:p>
            <a:pPr marL="109538" indent="-109538">
              <a:spcBef>
                <a:spcPct val="20000"/>
              </a:spcBef>
              <a:buFontTx/>
              <a:buChar char="•"/>
              <a:defRPr/>
            </a:pPr>
            <a:r>
              <a:rPr lang="en-US" sz="2000" dirty="0">
                <a:cs typeface="Arial" charset="0"/>
              </a:rPr>
              <a:t>IN RESPONSE TO CHANGES IN CURRENT DIRECTION OF UP TO 70 DEGREES, VEHICLE WEATHERVANES INTO FLOW UP TO A POINT	</a:t>
            </a:r>
          </a:p>
          <a:p>
            <a:pPr marL="109538" indent="-109538">
              <a:spcBef>
                <a:spcPct val="20000"/>
              </a:spcBef>
              <a:buFontTx/>
              <a:buChar char="•"/>
              <a:defRPr/>
            </a:pPr>
            <a:r>
              <a:rPr lang="en-US" sz="2000" dirty="0">
                <a:cs typeface="Arial" charset="0"/>
              </a:rPr>
              <a:t>AT SOME AZIMUTHAL ANGLE THE VEHICLE LOSES UPWIND ORIENTATION AND REVERTS TO MOORED ORIENTATION</a:t>
            </a:r>
          </a:p>
          <a:p>
            <a:pPr marL="566738" lvl="1" indent="-109538">
              <a:spcBef>
                <a:spcPct val="20000"/>
              </a:spcBef>
              <a:buFontTx/>
              <a:buChar char="•"/>
              <a:defRPr/>
            </a:pPr>
            <a:r>
              <a:rPr lang="en-US" sz="2000" dirty="0">
                <a:cs typeface="Arial" charset="0"/>
              </a:rPr>
              <a:t>DUE TO MOMENTS FROM CABLES CAUSED BY BUOYANCY OVERPOWERING ROTOR YAW MOMENTS</a:t>
            </a:r>
          </a:p>
          <a:p>
            <a:pPr marL="566738" lvl="1" indent="-109538">
              <a:spcBef>
                <a:spcPct val="20000"/>
              </a:spcBef>
              <a:buFontTx/>
              <a:buChar char="•"/>
              <a:defRPr/>
            </a:pPr>
            <a:r>
              <a:rPr lang="en-US" sz="2000" dirty="0">
                <a:cs typeface="Arial" charset="0"/>
              </a:rPr>
              <a:t>IDEAL FOR C-PLANE, SINCE THIS REDUCES CHANCES OF TANGLING MOORING LINES</a:t>
            </a:r>
          </a:p>
          <a:p>
            <a:pPr marL="109538" indent="-109538">
              <a:spcBef>
                <a:spcPct val="20000"/>
              </a:spcBef>
              <a:buFontTx/>
              <a:buChar char="•"/>
              <a:defRPr/>
            </a:pPr>
            <a:endParaRPr lang="en-US" sz="2000" dirty="0">
              <a:cs typeface="Arial" charset="0"/>
            </a:endParaRPr>
          </a:p>
          <a:p>
            <a:pPr marL="566738" lvl="1" indent="-109538">
              <a:spcBef>
                <a:spcPct val="20000"/>
              </a:spcBef>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1750" name="Slide Number Placeholder 3"/>
          <p:cNvSpPr>
            <a:spLocks noGrp="1"/>
          </p:cNvSpPr>
          <p:nvPr>
            <p:ph type="sldNum" sz="quarter" idx="12"/>
          </p:nvPr>
        </p:nvSpPr>
        <p:spPr/>
        <p:txBody>
          <a:bodyPr/>
          <a:lstStyle/>
          <a:p>
            <a:pPr>
              <a:defRPr/>
            </a:pPr>
            <a:endParaRPr lang="en-US" dirty="0" smtClean="0"/>
          </a:p>
          <a:p>
            <a:pPr>
              <a:defRPr/>
            </a:pPr>
            <a:fld id="{7AD23F9B-23D5-4012-83AB-4E4CAB0ED99B}" type="slidenum">
              <a:rPr lang="en-US" dirty="0" smtClean="0"/>
              <a:pPr>
                <a:defRPr/>
              </a:pPr>
              <a:t>19</a:t>
            </a:fld>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19459" name="Footer Placeholder 2"/>
          <p:cNvSpPr>
            <a:spLocks noGrp="1"/>
          </p:cNvSpPr>
          <p:nvPr>
            <p:ph type="ftr" sz="quarter" idx="11"/>
          </p:nvPr>
        </p:nvSpPr>
        <p:spPr>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19460"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r>
              <a:rPr lang="en-US" sz="2800" dirty="0">
                <a:solidFill>
                  <a:srgbClr val="0000CC"/>
                </a:solidFill>
              </a:rPr>
              <a:t>ADMINISTRATIVE SLIDE</a:t>
            </a:r>
          </a:p>
        </p:txBody>
      </p:sp>
      <p:sp>
        <p:nvSpPr>
          <p:cNvPr id="19461" name="Rectangle 6"/>
          <p:cNvSpPr>
            <a:spLocks noChangeArrowheads="1"/>
          </p:cNvSpPr>
          <p:nvPr/>
        </p:nvSpPr>
        <p:spPr bwMode="auto">
          <a:xfrm>
            <a:off x="609600" y="1143000"/>
            <a:ext cx="7924800" cy="5410200"/>
          </a:xfrm>
          <a:prstGeom prst="rect">
            <a:avLst/>
          </a:prstGeom>
          <a:noFill/>
          <a:ln w="9525">
            <a:noFill/>
            <a:miter lim="800000"/>
            <a:headEnd/>
            <a:tailEnd/>
          </a:ln>
        </p:spPr>
        <p:txBody>
          <a:bodyPr/>
          <a:lstStyle/>
          <a:p>
            <a:pPr marL="109538" indent="-109538">
              <a:spcBef>
                <a:spcPct val="20000"/>
              </a:spcBef>
              <a:buFontTx/>
              <a:buChar char="•"/>
            </a:pPr>
            <a:r>
              <a:rPr lang="en-US" sz="1600">
                <a:cs typeface="Arial" charset="0"/>
              </a:rPr>
              <a:t>BRIEF AUTHORS</a:t>
            </a:r>
          </a:p>
          <a:p>
            <a:pPr marL="409575" lvl="1" indent="-185738">
              <a:spcBef>
                <a:spcPct val="20000"/>
              </a:spcBef>
              <a:buFontTx/>
              <a:buChar char="–"/>
            </a:pPr>
            <a:r>
              <a:rPr lang="en-US" sz="1400">
                <a:cs typeface="Arial" charset="0"/>
              </a:rPr>
              <a:t>DAVID B. COAKLEY – NSWC CODE 5300 SENIOR RESEARCH ENGINEER SIMULATION AND TOOL DEVELOPMENT</a:t>
            </a:r>
          </a:p>
          <a:p>
            <a:pPr marL="409575" lvl="1" indent="-185738">
              <a:spcBef>
                <a:spcPct val="20000"/>
              </a:spcBef>
              <a:buFontTx/>
              <a:buChar char="–"/>
            </a:pPr>
            <a:r>
              <a:rPr lang="en-US" sz="1400">
                <a:cs typeface="Arial" charset="0"/>
              </a:rPr>
              <a:t>RICH BANKO – C-PLANE PROJECT LEAD AT NSWCCD</a:t>
            </a:r>
          </a:p>
          <a:p>
            <a:pPr marL="409575" lvl="1" indent="-185738">
              <a:spcBef>
                <a:spcPct val="20000"/>
              </a:spcBef>
              <a:buFontTx/>
              <a:buChar char="–"/>
            </a:pPr>
            <a:r>
              <a:rPr lang="en-US" sz="1400">
                <a:cs typeface="Arial" charset="0"/>
              </a:rPr>
              <a:t>STEPHEN EBNER – NSWC CODE 5300 DIVISION HEAD</a:t>
            </a:r>
          </a:p>
          <a:p>
            <a:pPr marL="109538" indent="-109538">
              <a:spcBef>
                <a:spcPct val="20000"/>
              </a:spcBef>
              <a:buFontTx/>
              <a:buChar char="•"/>
            </a:pPr>
            <a:r>
              <a:rPr lang="en-US" sz="1600">
                <a:cs typeface="Arial" charset="0"/>
              </a:rPr>
              <a:t>DCAB CODE DEVELOPERS</a:t>
            </a:r>
          </a:p>
          <a:p>
            <a:pPr marL="409575" lvl="1" indent="-185738">
              <a:spcBef>
                <a:spcPct val="20000"/>
              </a:spcBef>
              <a:buFontTx/>
              <a:buChar char="–"/>
            </a:pPr>
            <a:r>
              <a:rPr lang="en-US" sz="1400">
                <a:cs typeface="Arial" charset="0"/>
              </a:rPr>
              <a:t>DAVID B. COAKLEY – NSWC CODE CURRENT CODE DEVELOPER</a:t>
            </a:r>
          </a:p>
          <a:p>
            <a:pPr marL="409575" lvl="1" indent="-185738">
              <a:spcBef>
                <a:spcPct val="20000"/>
              </a:spcBef>
              <a:buFontTx/>
              <a:buChar char="–"/>
            </a:pPr>
            <a:r>
              <a:rPr lang="en-US" sz="1400">
                <a:cs typeface="Arial" charset="0"/>
              </a:rPr>
              <a:t>RICHARD KNUTSON – NSWC CODE 53 RETIRED, ORIGINAL PRIMARY CODE DEVELOPER</a:t>
            </a:r>
          </a:p>
          <a:p>
            <a:pPr marL="409575" lvl="1" indent="-185738">
              <a:spcBef>
                <a:spcPct val="20000"/>
              </a:spcBef>
              <a:buFontTx/>
              <a:buChar char="–"/>
            </a:pPr>
            <a:r>
              <a:rPr lang="en-US" sz="1400">
                <a:cs typeface="Arial" charset="0"/>
              </a:rPr>
              <a:t>JOHN JOHNSTON – NSWC CODE 53 RETIRED, ORIGINAL CODE DEVELOPER</a:t>
            </a:r>
          </a:p>
          <a:p>
            <a:pPr marL="109538" indent="-109538">
              <a:spcBef>
                <a:spcPct val="20000"/>
              </a:spcBef>
              <a:buFontTx/>
              <a:buChar char="•"/>
            </a:pPr>
            <a:r>
              <a:rPr lang="en-US" sz="1600">
                <a:cs typeface="Arial" charset="0"/>
              </a:rPr>
              <a:t>DELIVERED ON APRIL 24, 2012</a:t>
            </a:r>
          </a:p>
          <a:p>
            <a:pPr marL="409575" lvl="1" indent="-185738">
              <a:spcBef>
                <a:spcPct val="20000"/>
              </a:spcBef>
              <a:buFontTx/>
              <a:buChar char="–"/>
            </a:pPr>
            <a:r>
              <a:rPr lang="en-US" sz="1400">
                <a:cs typeface="Arial" charset="0"/>
              </a:rPr>
              <a:t>JAPANESE INVESTORS PERSONNEL</a:t>
            </a:r>
          </a:p>
          <a:p>
            <a:pPr marL="409575" lvl="1" indent="-185738">
              <a:spcBef>
                <a:spcPct val="20000"/>
              </a:spcBef>
              <a:buFontTx/>
              <a:buChar char="–"/>
            </a:pPr>
            <a:r>
              <a:rPr lang="en-US" sz="1400">
                <a:cs typeface="Arial" charset="0"/>
              </a:rPr>
              <a:t>U.S. SPONSORS (ECOMERITEC), INCLUDING A. FLEMING</a:t>
            </a:r>
          </a:p>
          <a:p>
            <a:pPr marL="409575" lvl="1" indent="-185738">
              <a:spcBef>
                <a:spcPct val="20000"/>
              </a:spcBef>
              <a:buFontTx/>
              <a:buChar char="–"/>
            </a:pPr>
            <a:r>
              <a:rPr lang="en-US" sz="1400">
                <a:cs typeface="Arial" charset="0"/>
              </a:rPr>
              <a:t>BRIEF DELIVERED AT NSWC CARDEROCK</a:t>
            </a:r>
          </a:p>
          <a:p>
            <a:pPr marL="109538" indent="-109538">
              <a:spcBef>
                <a:spcPct val="20000"/>
              </a:spcBef>
            </a:pPr>
            <a:endParaRPr lang="en-US" sz="1600">
              <a:cs typeface="Arial" charset="0"/>
            </a:endParaRPr>
          </a:p>
        </p:txBody>
      </p:sp>
      <p:sp>
        <p:nvSpPr>
          <p:cNvPr id="19462" name="Slide Number Placeholder 3"/>
          <p:cNvSpPr>
            <a:spLocks noGrp="1"/>
          </p:cNvSpPr>
          <p:nvPr>
            <p:ph type="sldNum" sz="quarter" idx="12"/>
          </p:nvPr>
        </p:nvSpPr>
        <p:spPr/>
        <p:txBody>
          <a:bodyPr/>
          <a:lstStyle/>
          <a:p>
            <a:pPr>
              <a:defRPr/>
            </a:pPr>
            <a:endParaRPr lang="en-US" dirty="0" smtClean="0"/>
          </a:p>
          <a:p>
            <a:pPr>
              <a:defRPr/>
            </a:pPr>
            <a:fld id="{0FDFB34B-80E1-47DF-8CD5-8B1A09F26B41}" type="slidenum">
              <a:rPr lang="en-US" dirty="0" smtClean="0"/>
              <a:pPr>
                <a:defRPr/>
              </a:pPr>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58371" name="Footer Placeholder 2"/>
          <p:cNvSpPr>
            <a:spLocks noGrp="1"/>
          </p:cNvSpPr>
          <p:nvPr>
            <p:ph type="ftr" sz="quarter" idx="11"/>
          </p:nvPr>
        </p:nvSpPr>
        <p:spPr>
          <a:noFill/>
        </p:spPr>
        <p:txBody>
          <a:bodyPr/>
          <a:lstStyle/>
          <a:p>
            <a:endParaRPr lang="en-US" dirty="0" smtClean="0">
              <a:latin typeface="Times New Roman" pitchFamily="18" charset="0"/>
            </a:endParaRPr>
          </a:p>
        </p:txBody>
      </p:sp>
      <p:sp>
        <p:nvSpPr>
          <p:cNvPr id="58372"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endParaRPr lang="en-US" sz="3200" dirty="0">
              <a:solidFill>
                <a:srgbClr val="0000CC"/>
              </a:solidFill>
            </a:endParaRPr>
          </a:p>
        </p:txBody>
      </p:sp>
      <p:sp>
        <p:nvSpPr>
          <p:cNvPr id="19464" name="Rectangle 6"/>
          <p:cNvSpPr>
            <a:spLocks noChangeArrowheads="1"/>
          </p:cNvSpPr>
          <p:nvPr/>
        </p:nvSpPr>
        <p:spPr bwMode="auto">
          <a:xfrm>
            <a:off x="533400" y="1371600"/>
            <a:ext cx="7924800" cy="4495800"/>
          </a:xfrm>
          <a:prstGeom prst="rect">
            <a:avLst/>
          </a:prstGeom>
          <a:noFill/>
          <a:ln w="9525">
            <a:noFill/>
            <a:miter lim="800000"/>
            <a:headEnd/>
            <a:tailEnd/>
          </a:ln>
        </p:spPr>
        <p:txBody>
          <a:bodyPr/>
          <a:lstStyle/>
          <a:p>
            <a:pPr marL="109538" indent="-109538">
              <a:spcBef>
                <a:spcPct val="20000"/>
              </a:spcBef>
              <a:buFontTx/>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635000" lvl="1" indent="-177800">
              <a:spcBef>
                <a:spcPct val="20000"/>
              </a:spcBef>
              <a:buFont typeface="Arial" pitchFamily="34" charset="0"/>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566738" lvl="1"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566738" lvl="1" indent="-109538">
              <a:spcBef>
                <a:spcPct val="20000"/>
              </a:spcBef>
              <a:defRPr/>
            </a:pPr>
            <a:endParaRPr lang="en-US" sz="2000" dirty="0">
              <a:cs typeface="Arial" charset="0"/>
            </a:endParaRPr>
          </a:p>
          <a:p>
            <a:pPr marL="109538" indent="-109538">
              <a:spcBef>
                <a:spcPct val="20000"/>
              </a:spcBef>
              <a:buFontTx/>
              <a:buChar char="•"/>
              <a:defRPr/>
            </a:pPr>
            <a:endParaRPr lang="en-US" sz="2000" dirty="0">
              <a:cs typeface="Arial" charset="0"/>
            </a:endParaRPr>
          </a:p>
          <a:p>
            <a:pPr marL="109538" indent="-109538">
              <a:spcBef>
                <a:spcPct val="20000"/>
              </a:spcBef>
              <a:buFont typeface="Arial" pitchFamily="34" charset="0"/>
              <a:buChar char="•"/>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4822" name="Slide Number Placeholder 3"/>
          <p:cNvSpPr>
            <a:spLocks noGrp="1"/>
          </p:cNvSpPr>
          <p:nvPr>
            <p:ph type="sldNum" sz="quarter" idx="12"/>
          </p:nvPr>
        </p:nvSpPr>
        <p:spPr/>
        <p:txBody>
          <a:bodyPr/>
          <a:lstStyle/>
          <a:p>
            <a:pPr>
              <a:defRPr/>
            </a:pPr>
            <a:endParaRPr lang="en-US" dirty="0" smtClean="0"/>
          </a:p>
          <a:p>
            <a:pPr>
              <a:defRPr/>
            </a:pPr>
            <a:fld id="{4DD42956-9D0F-47C6-A7A8-D1D4977C7E65}" type="slidenum">
              <a:rPr lang="en-US" dirty="0" smtClean="0"/>
              <a:pPr>
                <a:defRPr/>
              </a:pPr>
              <a:t>20</a:t>
            </a:fld>
            <a:endParaRPr lang="en-US" dirty="0" smtClean="0"/>
          </a:p>
        </p:txBody>
      </p:sp>
      <p:sp>
        <p:nvSpPr>
          <p:cNvPr id="7" name="Rectangle 6"/>
          <p:cNvSpPr/>
          <p:nvPr/>
        </p:nvSpPr>
        <p:spPr>
          <a:xfrm>
            <a:off x="838200" y="1752600"/>
            <a:ext cx="7772400" cy="2639184"/>
          </a:xfrm>
          <a:prstGeom prst="rect">
            <a:avLst/>
          </a:prstGeom>
        </p:spPr>
        <p:txBody>
          <a:bodyPr wrap="square">
            <a:spAutoFit/>
          </a:bodyPr>
          <a:lstStyle/>
          <a:p>
            <a:pPr>
              <a:spcBef>
                <a:spcPts val="600"/>
              </a:spcBef>
              <a:spcAft>
                <a:spcPts val="600"/>
              </a:spcAft>
            </a:pPr>
            <a:r>
              <a:rPr lang="en-US" dirty="0" smtClean="0"/>
              <a:t>Static stability refers to the ability to react to static (weight &amp; buoyancy) and steady hydrodynamic forces (rotor &amp; structure) induced on the platform to seek a neutral and balanced attitude not resulting in increasing forces and moments</a:t>
            </a:r>
          </a:p>
          <a:p>
            <a:pPr>
              <a:spcBef>
                <a:spcPts val="600"/>
              </a:spcBef>
              <a:spcAft>
                <a:spcPts val="600"/>
              </a:spcAft>
            </a:pPr>
            <a:r>
              <a:rPr lang="en-US" dirty="0" smtClean="0"/>
              <a:t>Three planes of static stability to consider:</a:t>
            </a:r>
          </a:p>
          <a:p>
            <a:pPr marL="800100" lvl="1" indent="-342900">
              <a:spcBef>
                <a:spcPts val="300"/>
              </a:spcBef>
              <a:spcAft>
                <a:spcPts val="300"/>
              </a:spcAft>
              <a:buFont typeface="+mj-lt"/>
              <a:buAutoNum type="arabicParenR"/>
            </a:pPr>
            <a:r>
              <a:rPr lang="en-US" sz="1600" dirty="0" smtClean="0"/>
              <a:t>Vertical or pitch plane (forces in the z-direction, moments about the y-axis)</a:t>
            </a:r>
          </a:p>
          <a:p>
            <a:pPr marL="800100" lvl="1" indent="-342900">
              <a:spcBef>
                <a:spcPts val="300"/>
              </a:spcBef>
              <a:spcAft>
                <a:spcPts val="300"/>
              </a:spcAft>
              <a:buFont typeface="+mj-lt"/>
              <a:buAutoNum type="arabicParenR"/>
            </a:pPr>
            <a:r>
              <a:rPr lang="en-US" sz="1600" dirty="0" smtClean="0"/>
              <a:t>Lateral or yaw plane (forces in the x-direction, moments about the z-axis)</a:t>
            </a:r>
          </a:p>
          <a:p>
            <a:pPr marL="800100" lvl="1" indent="-342900">
              <a:spcBef>
                <a:spcPts val="300"/>
              </a:spcBef>
              <a:spcAft>
                <a:spcPts val="300"/>
              </a:spcAft>
              <a:buFont typeface="+mj-lt"/>
              <a:buAutoNum type="arabicParenR"/>
            </a:pPr>
            <a:r>
              <a:rPr lang="en-US" sz="1600" dirty="0" smtClean="0"/>
              <a:t>Horizontal or roll plane (forces in the y-direction, moments about the x-axis)</a:t>
            </a:r>
          </a:p>
        </p:txBody>
      </p:sp>
      <p:sp>
        <p:nvSpPr>
          <p:cNvPr id="8" name="Rectangle 2"/>
          <p:cNvSpPr>
            <a:spLocks noChangeArrowheads="1"/>
          </p:cNvSpPr>
          <p:nvPr/>
        </p:nvSpPr>
        <p:spPr bwMode="auto">
          <a:xfrm>
            <a:off x="0" y="152400"/>
            <a:ext cx="7162800" cy="914400"/>
          </a:xfrm>
          <a:prstGeom prst="rect">
            <a:avLst/>
          </a:prstGeom>
          <a:noFill/>
          <a:ln w="9525">
            <a:noFill/>
            <a:miter lim="800000"/>
            <a:headEnd/>
            <a:tailEnd/>
          </a:ln>
        </p:spPr>
        <p:txBody>
          <a:bodyPr anchor="ctr"/>
          <a:lstStyle/>
          <a:p>
            <a:pPr algn="ctr"/>
            <a:r>
              <a:rPr lang="en-US" sz="2800" b="1" dirty="0" smtClean="0">
                <a:solidFill>
                  <a:srgbClr val="0070C0"/>
                </a:solidFill>
              </a:rPr>
              <a:t>Static Stability</a:t>
            </a:r>
            <a:endParaRPr lang="en-US" sz="2800" b="1" dirty="0">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58371" name="Footer Placeholder 2"/>
          <p:cNvSpPr>
            <a:spLocks noGrp="1"/>
          </p:cNvSpPr>
          <p:nvPr>
            <p:ph type="ftr" sz="quarter" idx="11"/>
          </p:nvPr>
        </p:nvSpPr>
        <p:spPr>
          <a:noFill/>
        </p:spPr>
        <p:txBody>
          <a:bodyPr/>
          <a:lstStyle/>
          <a:p>
            <a:endParaRPr lang="en-US" dirty="0" smtClean="0">
              <a:latin typeface="Times New Roman" pitchFamily="18" charset="0"/>
            </a:endParaRPr>
          </a:p>
        </p:txBody>
      </p:sp>
      <p:sp>
        <p:nvSpPr>
          <p:cNvPr id="58372"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endParaRPr lang="en-US" sz="3200" dirty="0">
              <a:solidFill>
                <a:srgbClr val="0000CC"/>
              </a:solidFill>
            </a:endParaRPr>
          </a:p>
        </p:txBody>
      </p:sp>
      <p:sp>
        <p:nvSpPr>
          <p:cNvPr id="19464" name="Rectangle 6"/>
          <p:cNvSpPr>
            <a:spLocks noChangeArrowheads="1"/>
          </p:cNvSpPr>
          <p:nvPr/>
        </p:nvSpPr>
        <p:spPr bwMode="auto">
          <a:xfrm>
            <a:off x="533400" y="1447800"/>
            <a:ext cx="7924800" cy="4495800"/>
          </a:xfrm>
          <a:prstGeom prst="rect">
            <a:avLst/>
          </a:prstGeom>
          <a:noFill/>
          <a:ln w="9525">
            <a:noFill/>
            <a:miter lim="800000"/>
            <a:headEnd/>
            <a:tailEnd/>
          </a:ln>
        </p:spPr>
        <p:txBody>
          <a:bodyPr/>
          <a:lstStyle/>
          <a:p>
            <a:pPr marL="109538" indent="-109538">
              <a:spcBef>
                <a:spcPct val="20000"/>
              </a:spcBef>
              <a:buFontTx/>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635000" lvl="1" indent="-177800">
              <a:spcBef>
                <a:spcPct val="20000"/>
              </a:spcBef>
              <a:buFont typeface="Arial" pitchFamily="34" charset="0"/>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566738" lvl="1"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566738" lvl="1" indent="-109538">
              <a:spcBef>
                <a:spcPct val="20000"/>
              </a:spcBef>
              <a:defRPr/>
            </a:pPr>
            <a:endParaRPr lang="en-US" sz="2000" dirty="0">
              <a:cs typeface="Arial" charset="0"/>
            </a:endParaRPr>
          </a:p>
          <a:p>
            <a:pPr marL="109538" indent="-109538">
              <a:spcBef>
                <a:spcPct val="20000"/>
              </a:spcBef>
              <a:buFontTx/>
              <a:buChar char="•"/>
              <a:defRPr/>
            </a:pPr>
            <a:endParaRPr lang="en-US" sz="2000" dirty="0">
              <a:cs typeface="Arial" charset="0"/>
            </a:endParaRPr>
          </a:p>
          <a:p>
            <a:pPr marL="109538" indent="-109538">
              <a:spcBef>
                <a:spcPct val="20000"/>
              </a:spcBef>
              <a:buFont typeface="Arial" pitchFamily="34" charset="0"/>
              <a:buChar char="•"/>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4822" name="Slide Number Placeholder 3"/>
          <p:cNvSpPr>
            <a:spLocks noGrp="1"/>
          </p:cNvSpPr>
          <p:nvPr>
            <p:ph type="sldNum" sz="quarter" idx="12"/>
          </p:nvPr>
        </p:nvSpPr>
        <p:spPr/>
        <p:txBody>
          <a:bodyPr/>
          <a:lstStyle/>
          <a:p>
            <a:pPr>
              <a:defRPr/>
            </a:pPr>
            <a:endParaRPr lang="en-US" dirty="0" smtClean="0"/>
          </a:p>
          <a:p>
            <a:pPr>
              <a:defRPr/>
            </a:pPr>
            <a:fld id="{4DD42956-9D0F-47C6-A7A8-D1D4977C7E65}" type="slidenum">
              <a:rPr lang="en-US" dirty="0" smtClean="0"/>
              <a:pPr>
                <a:defRPr/>
              </a:pPr>
              <a:t>21</a:t>
            </a:fld>
            <a:endParaRPr lang="en-US" dirty="0" smtClean="0"/>
          </a:p>
        </p:txBody>
      </p:sp>
      <p:pic>
        <p:nvPicPr>
          <p:cNvPr id="7" name="Picture 2"/>
          <p:cNvPicPr>
            <a:picLocks noChangeAspect="1" noChangeArrowheads="1"/>
          </p:cNvPicPr>
          <p:nvPr/>
        </p:nvPicPr>
        <p:blipFill>
          <a:blip r:embed="rId2" cstate="print"/>
          <a:srcRect/>
          <a:stretch>
            <a:fillRect/>
          </a:stretch>
        </p:blipFill>
        <p:spPr bwMode="auto">
          <a:xfrm>
            <a:off x="1143000" y="1676400"/>
            <a:ext cx="6629399" cy="4776165"/>
          </a:xfrm>
          <a:prstGeom prst="rect">
            <a:avLst/>
          </a:prstGeom>
          <a:noFill/>
          <a:ln w="9525">
            <a:noFill/>
            <a:miter lim="800000"/>
            <a:headEnd/>
            <a:tailEnd/>
          </a:ln>
        </p:spPr>
      </p:pic>
      <p:sp>
        <p:nvSpPr>
          <p:cNvPr id="9" name="Rectangle 2"/>
          <p:cNvSpPr>
            <a:spLocks noChangeArrowheads="1"/>
          </p:cNvSpPr>
          <p:nvPr/>
        </p:nvSpPr>
        <p:spPr bwMode="auto">
          <a:xfrm>
            <a:off x="0" y="152400"/>
            <a:ext cx="7162800" cy="914400"/>
          </a:xfrm>
          <a:prstGeom prst="rect">
            <a:avLst/>
          </a:prstGeom>
          <a:noFill/>
          <a:ln w="9525">
            <a:noFill/>
            <a:miter lim="800000"/>
            <a:headEnd/>
            <a:tailEnd/>
          </a:ln>
        </p:spPr>
        <p:txBody>
          <a:bodyPr anchor="ctr"/>
          <a:lstStyle/>
          <a:p>
            <a:pPr algn="ctr"/>
            <a:r>
              <a:rPr lang="en-US" sz="2800" b="1" dirty="0" smtClean="0">
                <a:solidFill>
                  <a:srgbClr val="0070C0"/>
                </a:solidFill>
              </a:rPr>
              <a:t>Pitch Plane Free-Body Diagram</a:t>
            </a:r>
          </a:p>
        </p:txBody>
      </p:sp>
      <p:sp>
        <p:nvSpPr>
          <p:cNvPr id="10" name="TextBox 9"/>
          <p:cNvSpPr txBox="1"/>
          <p:nvPr/>
        </p:nvSpPr>
        <p:spPr>
          <a:xfrm>
            <a:off x="1219200" y="1295400"/>
            <a:ext cx="6553200" cy="338554"/>
          </a:xfrm>
          <a:prstGeom prst="rect">
            <a:avLst/>
          </a:prstGeom>
          <a:noFill/>
        </p:spPr>
        <p:txBody>
          <a:bodyPr wrap="square" rtlCol="0">
            <a:spAutoFit/>
          </a:bodyPr>
          <a:lstStyle/>
          <a:p>
            <a:pPr algn="ctr"/>
            <a:r>
              <a:rPr lang="en-US" sz="1600" b="1" dirty="0" smtClean="0">
                <a:solidFill>
                  <a:srgbClr val="0070C0"/>
                </a:solidFill>
              </a:rPr>
              <a:t>Sum of the Moments about Mooring Point Y-axis = 0 </a:t>
            </a:r>
            <a:endParaRPr lang="en-US" sz="1600" b="1"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76200"/>
            <a:ext cx="8458200" cy="762000"/>
          </a:xfrm>
        </p:spPr>
        <p:txBody>
          <a:bodyPr/>
          <a:lstStyle/>
          <a:p>
            <a:pPr eaLnBrk="1" hangingPunct="1"/>
            <a:r>
              <a:rPr lang="en-US" sz="2800" dirty="0" smtClean="0">
                <a:latin typeface="Century Gothic" pitchFamily="34" charset="0"/>
                <a:ea typeface="ＭＳ Ｐゴシック" pitchFamily="34" charset="-128"/>
                <a:cs typeface="Century Gothic" pitchFamily="34" charset="0"/>
              </a:rPr>
              <a:t>Rotor Forces</a:t>
            </a:r>
          </a:p>
        </p:txBody>
      </p:sp>
      <p:graphicFrame>
        <p:nvGraphicFramePr>
          <p:cNvPr id="5" name="Chart 4"/>
          <p:cNvGraphicFramePr>
            <a:graphicFrameLocks/>
          </p:cNvGraphicFramePr>
          <p:nvPr/>
        </p:nvGraphicFramePr>
        <p:xfrm>
          <a:off x="4876800" y="1676400"/>
          <a:ext cx="42672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nvGraphicFramePr>
        <p:xfrm>
          <a:off x="457200" y="1752600"/>
          <a:ext cx="44196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TextBox 7"/>
          <p:cNvSpPr txBox="1">
            <a:spLocks noChangeArrowheads="1"/>
          </p:cNvSpPr>
          <p:nvPr/>
        </p:nvSpPr>
        <p:spPr bwMode="auto">
          <a:xfrm>
            <a:off x="1524000" y="5486400"/>
            <a:ext cx="2209800" cy="276225"/>
          </a:xfrm>
          <a:prstGeom prst="rect">
            <a:avLst/>
          </a:prstGeom>
          <a:noFill/>
          <a:ln w="9525">
            <a:noFill/>
            <a:miter lim="800000"/>
            <a:headEnd/>
            <a:tailEnd/>
          </a:ln>
        </p:spPr>
        <p:txBody>
          <a:bodyPr>
            <a:spAutoFit/>
          </a:bodyPr>
          <a:lstStyle/>
          <a:p>
            <a:pPr algn="ctr"/>
            <a:r>
              <a:rPr lang="en-US" sz="1200" b="1" dirty="0"/>
              <a:t>Flow Velocity (m/s)</a:t>
            </a:r>
          </a:p>
        </p:txBody>
      </p:sp>
      <p:sp>
        <p:nvSpPr>
          <p:cNvPr id="35846" name="TextBox 9"/>
          <p:cNvSpPr txBox="1">
            <a:spLocks noChangeArrowheads="1"/>
          </p:cNvSpPr>
          <p:nvPr/>
        </p:nvSpPr>
        <p:spPr bwMode="auto">
          <a:xfrm>
            <a:off x="5867400" y="5562600"/>
            <a:ext cx="2209800" cy="276225"/>
          </a:xfrm>
          <a:prstGeom prst="rect">
            <a:avLst/>
          </a:prstGeom>
          <a:noFill/>
          <a:ln w="9525">
            <a:noFill/>
            <a:miter lim="800000"/>
            <a:headEnd/>
            <a:tailEnd/>
          </a:ln>
        </p:spPr>
        <p:txBody>
          <a:bodyPr>
            <a:spAutoFit/>
          </a:bodyPr>
          <a:lstStyle/>
          <a:p>
            <a:pPr algn="ctr"/>
            <a:r>
              <a:rPr lang="en-US" sz="1200" b="1" dirty="0"/>
              <a:t>Flow Velocity (m/s)</a:t>
            </a:r>
          </a:p>
        </p:txBody>
      </p:sp>
      <p:sp>
        <p:nvSpPr>
          <p:cNvPr id="35847" name="TextBox 10"/>
          <p:cNvSpPr txBox="1">
            <a:spLocks noChangeArrowheads="1"/>
          </p:cNvSpPr>
          <p:nvPr/>
        </p:nvSpPr>
        <p:spPr bwMode="auto">
          <a:xfrm rot="-5400000">
            <a:off x="3529013" y="3024187"/>
            <a:ext cx="2362200" cy="276225"/>
          </a:xfrm>
          <a:prstGeom prst="rect">
            <a:avLst/>
          </a:prstGeom>
          <a:noFill/>
          <a:ln w="9525">
            <a:noFill/>
            <a:miter lim="800000"/>
            <a:headEnd/>
            <a:tailEnd/>
          </a:ln>
        </p:spPr>
        <p:txBody>
          <a:bodyPr>
            <a:spAutoFit/>
          </a:bodyPr>
          <a:lstStyle/>
          <a:p>
            <a:pPr algn="ctr"/>
            <a:r>
              <a:rPr lang="en-US" sz="1200" b="1"/>
              <a:t>Rotor Torque, Mx (kN-m)</a:t>
            </a:r>
          </a:p>
        </p:txBody>
      </p:sp>
      <p:sp>
        <p:nvSpPr>
          <p:cNvPr id="35848" name="TextBox 11"/>
          <p:cNvSpPr txBox="1">
            <a:spLocks noChangeArrowheads="1"/>
          </p:cNvSpPr>
          <p:nvPr/>
        </p:nvSpPr>
        <p:spPr bwMode="auto">
          <a:xfrm rot="-5400000">
            <a:off x="-890587" y="2947987"/>
            <a:ext cx="2362200" cy="276225"/>
          </a:xfrm>
          <a:prstGeom prst="rect">
            <a:avLst/>
          </a:prstGeom>
          <a:noFill/>
          <a:ln w="9525">
            <a:noFill/>
            <a:miter lim="800000"/>
            <a:headEnd/>
            <a:tailEnd/>
          </a:ln>
        </p:spPr>
        <p:txBody>
          <a:bodyPr>
            <a:spAutoFit/>
          </a:bodyPr>
          <a:lstStyle/>
          <a:p>
            <a:pPr algn="ctr"/>
            <a:r>
              <a:rPr lang="en-US" sz="1200" b="1"/>
              <a:t>Rotor Thrust/Drag, Fx (kN)</a:t>
            </a:r>
          </a:p>
        </p:txBody>
      </p:sp>
      <p:sp>
        <p:nvSpPr>
          <p:cNvPr id="35849" name="TextBox 12"/>
          <p:cNvSpPr txBox="1">
            <a:spLocks noChangeArrowheads="1"/>
          </p:cNvSpPr>
          <p:nvPr/>
        </p:nvSpPr>
        <p:spPr bwMode="auto">
          <a:xfrm>
            <a:off x="381000" y="1219200"/>
            <a:ext cx="8305800" cy="400050"/>
          </a:xfrm>
          <a:prstGeom prst="rect">
            <a:avLst/>
          </a:prstGeom>
          <a:noFill/>
          <a:ln w="9525">
            <a:noFill/>
            <a:miter lim="800000"/>
            <a:headEnd/>
            <a:tailEnd/>
          </a:ln>
        </p:spPr>
        <p:txBody>
          <a:bodyPr>
            <a:spAutoFit/>
          </a:bodyPr>
          <a:lstStyle/>
          <a:p>
            <a:pPr algn="ctr"/>
            <a:r>
              <a:rPr lang="en-US" sz="2000" b="1" dirty="0">
                <a:solidFill>
                  <a:srgbClr val="0070C0"/>
                </a:solidFill>
              </a:rPr>
              <a:t>40m_950kW_2-blade </a:t>
            </a:r>
            <a:r>
              <a:rPr lang="en-US" sz="2000" b="1" dirty="0" err="1">
                <a:solidFill>
                  <a:srgbClr val="0070C0"/>
                </a:solidFill>
              </a:rPr>
              <a:t>Rotor_TSR</a:t>
            </a:r>
            <a:r>
              <a:rPr lang="en-US" sz="2000" b="1" dirty="0">
                <a:solidFill>
                  <a:srgbClr val="0070C0"/>
                </a:solidFill>
              </a:rPr>
              <a:t> 10</a:t>
            </a:r>
          </a:p>
        </p:txBody>
      </p:sp>
      <p:sp>
        <p:nvSpPr>
          <p:cNvPr id="28682"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60B34D55-CE0E-4C13-8510-EAC58700CCCE}" type="slidenum">
              <a:rPr lang="en-US" sz="1200" smtClean="0">
                <a:solidFill>
                  <a:schemeClr val="bg1"/>
                </a:solidFill>
              </a:rPr>
              <a:pPr>
                <a:defRPr/>
              </a:pPr>
              <a:t>22</a:t>
            </a:fld>
            <a:endParaRPr lang="en-US" sz="1200" smtClean="0">
              <a:solidFill>
                <a:schemeClr val="bg1"/>
              </a:solidFill>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 y="76200"/>
            <a:ext cx="8458200" cy="762000"/>
          </a:xfrm>
        </p:spPr>
        <p:txBody>
          <a:bodyPr/>
          <a:lstStyle/>
          <a:p>
            <a:pPr eaLnBrk="1" hangingPunct="1"/>
            <a:r>
              <a:rPr lang="en-US" sz="2800" dirty="0" smtClean="0">
                <a:latin typeface="Century Gothic" pitchFamily="34" charset="0"/>
                <a:ea typeface="ＭＳ Ｐゴシック" pitchFamily="34" charset="-128"/>
                <a:cs typeface="Century Gothic" pitchFamily="34" charset="0"/>
              </a:rPr>
              <a:t>Platform Stability</a:t>
            </a:r>
          </a:p>
        </p:txBody>
      </p:sp>
      <p:sp>
        <p:nvSpPr>
          <p:cNvPr id="3" name="Rectangle 2"/>
          <p:cNvSpPr/>
          <p:nvPr/>
        </p:nvSpPr>
        <p:spPr>
          <a:xfrm>
            <a:off x="838200" y="1371600"/>
            <a:ext cx="7772400" cy="855663"/>
          </a:xfrm>
          <a:prstGeom prst="rect">
            <a:avLst/>
          </a:prstGeom>
        </p:spPr>
        <p:txBody>
          <a:bodyPr>
            <a:spAutoFit/>
          </a:bodyPr>
          <a:lstStyle/>
          <a:p>
            <a:pPr marL="184150" lvl="1" indent="-184150">
              <a:spcBef>
                <a:spcPct val="40000"/>
              </a:spcBef>
              <a:buFont typeface="Wingdings" pitchFamily="2" charset="2"/>
              <a:buChar char="§"/>
              <a:defRPr/>
            </a:pPr>
            <a:endParaRPr lang="en-US" sz="1400" dirty="0"/>
          </a:p>
          <a:p>
            <a:pPr marL="641350" lvl="2" indent="-184150">
              <a:spcBef>
                <a:spcPct val="40000"/>
              </a:spcBef>
              <a:buFont typeface="Wingdings" pitchFamily="2" charset="2"/>
              <a:buChar char="§"/>
              <a:defRPr/>
            </a:pPr>
            <a:endParaRPr lang="en-US" sz="1400" dirty="0"/>
          </a:p>
          <a:p>
            <a:pPr lvl="1">
              <a:defRPr/>
            </a:pPr>
            <a:endParaRPr lang="en-US" sz="1600" dirty="0">
              <a:solidFill>
                <a:srgbClr val="272255"/>
              </a:solidFill>
              <a:latin typeface="Century Gothic"/>
              <a:cs typeface="Century Gothic"/>
            </a:endParaRPr>
          </a:p>
        </p:txBody>
      </p:sp>
      <p:sp>
        <p:nvSpPr>
          <p:cNvPr id="36868" name="TextBox 3"/>
          <p:cNvSpPr txBox="1">
            <a:spLocks noChangeArrowheads="1"/>
          </p:cNvSpPr>
          <p:nvPr/>
        </p:nvSpPr>
        <p:spPr bwMode="auto">
          <a:xfrm>
            <a:off x="1371600" y="1295400"/>
            <a:ext cx="6553200" cy="400050"/>
          </a:xfrm>
          <a:prstGeom prst="rect">
            <a:avLst/>
          </a:prstGeom>
          <a:noFill/>
          <a:ln w="9525">
            <a:noFill/>
            <a:miter lim="800000"/>
            <a:headEnd/>
            <a:tailEnd/>
          </a:ln>
        </p:spPr>
        <p:txBody>
          <a:bodyPr>
            <a:spAutoFit/>
          </a:bodyPr>
          <a:lstStyle/>
          <a:p>
            <a:pPr algn="ctr"/>
            <a:r>
              <a:rPr lang="en-US" sz="2000" b="1" dirty="0">
                <a:solidFill>
                  <a:srgbClr val="0070C0"/>
                </a:solidFill>
              </a:rPr>
              <a:t>Platform General Performance</a:t>
            </a:r>
          </a:p>
        </p:txBody>
      </p:sp>
      <p:sp>
        <p:nvSpPr>
          <p:cNvPr id="29702"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D8A21D6E-4E3B-4367-9012-5E1196E4AD4C}" type="slidenum">
              <a:rPr lang="en-US" sz="1200" smtClean="0">
                <a:solidFill>
                  <a:schemeClr val="bg1"/>
                </a:solidFill>
              </a:rPr>
              <a:pPr>
                <a:defRPr/>
              </a:pPr>
              <a:t>23</a:t>
            </a:fld>
            <a:endParaRPr lang="en-US" sz="1200" smtClean="0">
              <a:solidFill>
                <a:schemeClr val="bg1"/>
              </a:solidFill>
            </a:endParaRPr>
          </a:p>
        </p:txBody>
      </p:sp>
      <p:graphicFrame>
        <p:nvGraphicFramePr>
          <p:cNvPr id="9" name="Chart 8"/>
          <p:cNvGraphicFramePr/>
          <p:nvPr/>
        </p:nvGraphicFramePr>
        <p:xfrm>
          <a:off x="533400" y="2057400"/>
          <a:ext cx="3782785" cy="4038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nvGraphicFramePr>
        <p:xfrm>
          <a:off x="4876800" y="2057400"/>
          <a:ext cx="3782785" cy="4038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76200"/>
            <a:ext cx="8458200" cy="762000"/>
          </a:xfrm>
        </p:spPr>
        <p:txBody>
          <a:bodyPr/>
          <a:lstStyle/>
          <a:p>
            <a:pPr eaLnBrk="1" hangingPunct="1"/>
            <a:r>
              <a:rPr lang="en-US" sz="2800" dirty="0" smtClean="0">
                <a:latin typeface="Century Gothic" pitchFamily="34" charset="0"/>
                <a:ea typeface="ＭＳ Ｐゴシック" pitchFamily="34" charset="-128"/>
                <a:cs typeface="Century Gothic" pitchFamily="34" charset="0"/>
              </a:rPr>
              <a:t>Platform Stability</a:t>
            </a:r>
          </a:p>
        </p:txBody>
      </p:sp>
      <p:sp>
        <p:nvSpPr>
          <p:cNvPr id="3" name="Rectangle 2"/>
          <p:cNvSpPr/>
          <p:nvPr/>
        </p:nvSpPr>
        <p:spPr>
          <a:xfrm>
            <a:off x="838200" y="1371600"/>
            <a:ext cx="7772400" cy="855663"/>
          </a:xfrm>
          <a:prstGeom prst="rect">
            <a:avLst/>
          </a:prstGeom>
        </p:spPr>
        <p:txBody>
          <a:bodyPr>
            <a:spAutoFit/>
          </a:bodyPr>
          <a:lstStyle/>
          <a:p>
            <a:pPr marL="184150" lvl="1" indent="-184150">
              <a:spcBef>
                <a:spcPct val="40000"/>
              </a:spcBef>
              <a:buFont typeface="Wingdings" pitchFamily="2" charset="2"/>
              <a:buChar char="§"/>
              <a:defRPr/>
            </a:pPr>
            <a:endParaRPr lang="en-US" sz="1400" dirty="0"/>
          </a:p>
          <a:p>
            <a:pPr marL="641350" lvl="2" indent="-184150">
              <a:spcBef>
                <a:spcPct val="40000"/>
              </a:spcBef>
              <a:buFont typeface="Wingdings" pitchFamily="2" charset="2"/>
              <a:buChar char="§"/>
              <a:defRPr/>
            </a:pPr>
            <a:endParaRPr lang="en-US" sz="1400" dirty="0"/>
          </a:p>
          <a:p>
            <a:pPr lvl="1">
              <a:defRPr/>
            </a:pPr>
            <a:endParaRPr lang="en-US" sz="1600" dirty="0">
              <a:solidFill>
                <a:srgbClr val="272255"/>
              </a:solidFill>
              <a:latin typeface="Century Gothic"/>
              <a:cs typeface="Century Gothic"/>
            </a:endParaRPr>
          </a:p>
        </p:txBody>
      </p:sp>
      <p:sp>
        <p:nvSpPr>
          <p:cNvPr id="37892" name="TextBox 3"/>
          <p:cNvSpPr txBox="1">
            <a:spLocks noChangeArrowheads="1"/>
          </p:cNvSpPr>
          <p:nvPr/>
        </p:nvSpPr>
        <p:spPr bwMode="auto">
          <a:xfrm>
            <a:off x="1371600" y="1219200"/>
            <a:ext cx="6553200" cy="400050"/>
          </a:xfrm>
          <a:prstGeom prst="rect">
            <a:avLst/>
          </a:prstGeom>
          <a:noFill/>
          <a:ln w="9525">
            <a:noFill/>
            <a:miter lim="800000"/>
            <a:headEnd/>
            <a:tailEnd/>
          </a:ln>
        </p:spPr>
        <p:txBody>
          <a:bodyPr>
            <a:spAutoFit/>
          </a:bodyPr>
          <a:lstStyle/>
          <a:p>
            <a:pPr algn="ctr"/>
            <a:r>
              <a:rPr lang="en-US" sz="2000" b="1" dirty="0" smtClean="0">
                <a:solidFill>
                  <a:srgbClr val="0070C0"/>
                </a:solidFill>
              </a:rPr>
              <a:t>Platform Dive Performance at High Currents</a:t>
            </a:r>
            <a:endParaRPr lang="en-US" sz="2000" b="1" dirty="0">
              <a:solidFill>
                <a:srgbClr val="0070C0"/>
              </a:solidFill>
            </a:endParaRPr>
          </a:p>
        </p:txBody>
      </p:sp>
      <p:sp>
        <p:nvSpPr>
          <p:cNvPr id="30726"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A52D95EB-F2D6-48D4-8DFA-43FB996C7BA0}" type="slidenum">
              <a:rPr lang="en-US" sz="1200" smtClean="0">
                <a:solidFill>
                  <a:schemeClr val="bg1"/>
                </a:solidFill>
              </a:rPr>
              <a:pPr>
                <a:defRPr/>
              </a:pPr>
              <a:t>24</a:t>
            </a:fld>
            <a:endParaRPr lang="en-US" sz="1200" smtClean="0">
              <a:solidFill>
                <a:schemeClr val="bg1"/>
              </a:solidFill>
            </a:endParaRPr>
          </a:p>
        </p:txBody>
      </p:sp>
      <p:graphicFrame>
        <p:nvGraphicFramePr>
          <p:cNvPr id="10" name="Chart 9"/>
          <p:cNvGraphicFramePr/>
          <p:nvPr/>
        </p:nvGraphicFramePr>
        <p:xfrm>
          <a:off x="152400" y="1905000"/>
          <a:ext cx="4419600" cy="4038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nvGraphicFramePr>
        <p:xfrm>
          <a:off x="4648200" y="1905000"/>
          <a:ext cx="4191000" cy="4038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76200"/>
            <a:ext cx="8458200" cy="762000"/>
          </a:xfrm>
        </p:spPr>
        <p:txBody>
          <a:bodyPr/>
          <a:lstStyle/>
          <a:p>
            <a:pPr eaLnBrk="1" hangingPunct="1"/>
            <a:r>
              <a:rPr lang="en-US" sz="2800" dirty="0" smtClean="0">
                <a:latin typeface="Century Gothic" pitchFamily="34" charset="0"/>
                <a:ea typeface="ＭＳ Ｐゴシック" pitchFamily="34" charset="-128"/>
                <a:cs typeface="Century Gothic" pitchFamily="34" charset="0"/>
              </a:rPr>
              <a:t>Platform Stability</a:t>
            </a:r>
          </a:p>
        </p:txBody>
      </p:sp>
      <p:sp>
        <p:nvSpPr>
          <p:cNvPr id="3" name="Rectangle 2"/>
          <p:cNvSpPr/>
          <p:nvPr/>
        </p:nvSpPr>
        <p:spPr>
          <a:xfrm>
            <a:off x="838200" y="1371600"/>
            <a:ext cx="7772400" cy="855663"/>
          </a:xfrm>
          <a:prstGeom prst="rect">
            <a:avLst/>
          </a:prstGeom>
        </p:spPr>
        <p:txBody>
          <a:bodyPr>
            <a:spAutoFit/>
          </a:bodyPr>
          <a:lstStyle/>
          <a:p>
            <a:pPr marL="184150" lvl="1" indent="-184150">
              <a:spcBef>
                <a:spcPct val="40000"/>
              </a:spcBef>
              <a:buFont typeface="Wingdings" pitchFamily="2" charset="2"/>
              <a:buChar char="§"/>
              <a:defRPr/>
            </a:pPr>
            <a:endParaRPr lang="en-US" sz="1400" dirty="0"/>
          </a:p>
          <a:p>
            <a:pPr marL="641350" lvl="2" indent="-184150">
              <a:spcBef>
                <a:spcPct val="40000"/>
              </a:spcBef>
              <a:buFont typeface="Wingdings" pitchFamily="2" charset="2"/>
              <a:buChar char="§"/>
              <a:defRPr/>
            </a:pPr>
            <a:endParaRPr lang="en-US" sz="1400" dirty="0"/>
          </a:p>
          <a:p>
            <a:pPr lvl="1">
              <a:defRPr/>
            </a:pPr>
            <a:endParaRPr lang="en-US" sz="1600" dirty="0">
              <a:solidFill>
                <a:srgbClr val="272255"/>
              </a:solidFill>
              <a:latin typeface="Century Gothic"/>
              <a:cs typeface="Century Gothic"/>
            </a:endParaRPr>
          </a:p>
        </p:txBody>
      </p:sp>
      <p:sp>
        <p:nvSpPr>
          <p:cNvPr id="37892" name="TextBox 3"/>
          <p:cNvSpPr txBox="1">
            <a:spLocks noChangeArrowheads="1"/>
          </p:cNvSpPr>
          <p:nvPr/>
        </p:nvSpPr>
        <p:spPr bwMode="auto">
          <a:xfrm>
            <a:off x="1371600" y="1219200"/>
            <a:ext cx="6553200" cy="400050"/>
          </a:xfrm>
          <a:prstGeom prst="rect">
            <a:avLst/>
          </a:prstGeom>
          <a:noFill/>
          <a:ln w="9525">
            <a:noFill/>
            <a:miter lim="800000"/>
            <a:headEnd/>
            <a:tailEnd/>
          </a:ln>
        </p:spPr>
        <p:txBody>
          <a:bodyPr>
            <a:spAutoFit/>
          </a:bodyPr>
          <a:lstStyle/>
          <a:p>
            <a:pPr algn="ctr"/>
            <a:r>
              <a:rPr lang="en-US" sz="2000" b="1" dirty="0">
                <a:solidFill>
                  <a:srgbClr val="0070C0"/>
                </a:solidFill>
              </a:rPr>
              <a:t>Platform </a:t>
            </a:r>
            <a:r>
              <a:rPr lang="en-US" sz="2000" b="1" dirty="0" smtClean="0">
                <a:solidFill>
                  <a:srgbClr val="0070C0"/>
                </a:solidFill>
              </a:rPr>
              <a:t>Mooring Line Tension</a:t>
            </a:r>
            <a:endParaRPr lang="en-US" sz="2000" b="1" dirty="0">
              <a:solidFill>
                <a:srgbClr val="0070C0"/>
              </a:solidFill>
            </a:endParaRPr>
          </a:p>
        </p:txBody>
      </p:sp>
      <p:sp>
        <p:nvSpPr>
          <p:cNvPr id="30726"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A52D95EB-F2D6-48D4-8DFA-43FB996C7BA0}" type="slidenum">
              <a:rPr lang="en-US" sz="1200" smtClean="0">
                <a:solidFill>
                  <a:schemeClr val="bg1"/>
                </a:solidFill>
              </a:rPr>
              <a:pPr>
                <a:defRPr/>
              </a:pPr>
              <a:t>25</a:t>
            </a:fld>
            <a:endParaRPr lang="en-US" sz="1200" smtClean="0">
              <a:solidFill>
                <a:schemeClr val="bg1"/>
              </a:solidFill>
            </a:endParaRPr>
          </a:p>
        </p:txBody>
      </p:sp>
      <p:graphicFrame>
        <p:nvGraphicFramePr>
          <p:cNvPr id="8" name="Chart 7"/>
          <p:cNvGraphicFramePr/>
          <p:nvPr/>
        </p:nvGraphicFramePr>
        <p:xfrm>
          <a:off x="152400" y="1752600"/>
          <a:ext cx="4572000"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4876800" y="1752600"/>
          <a:ext cx="40386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8600" y="76200"/>
            <a:ext cx="8458200" cy="762000"/>
          </a:xfrm>
        </p:spPr>
        <p:txBody>
          <a:bodyPr/>
          <a:lstStyle/>
          <a:p>
            <a:pPr eaLnBrk="1" hangingPunct="1"/>
            <a:r>
              <a:rPr lang="en-US" sz="2800" dirty="0" smtClean="0">
                <a:latin typeface="Century Gothic" pitchFamily="34" charset="0"/>
                <a:ea typeface="ＭＳ Ｐゴシック" pitchFamily="34" charset="-128"/>
                <a:cs typeface="Century Gothic" pitchFamily="34" charset="0"/>
              </a:rPr>
              <a:t>Platform Stability</a:t>
            </a:r>
          </a:p>
        </p:txBody>
      </p:sp>
      <p:sp>
        <p:nvSpPr>
          <p:cNvPr id="3" name="Rectangle 2"/>
          <p:cNvSpPr/>
          <p:nvPr/>
        </p:nvSpPr>
        <p:spPr>
          <a:xfrm>
            <a:off x="838200" y="1371600"/>
            <a:ext cx="7772400" cy="6111875"/>
          </a:xfrm>
          <a:prstGeom prst="rect">
            <a:avLst/>
          </a:prstGeom>
        </p:spPr>
        <p:txBody>
          <a:bodyPr>
            <a:spAutoFit/>
          </a:bodyPr>
          <a:lstStyle/>
          <a:p>
            <a:pPr marL="184150" lvl="1" indent="-184150">
              <a:spcBef>
                <a:spcPct val="40000"/>
              </a:spcBef>
              <a:buFont typeface="Wingdings" pitchFamily="2" charset="2"/>
              <a:buChar char="§"/>
              <a:defRPr/>
            </a:pPr>
            <a:r>
              <a:rPr lang="en-US" sz="1400" dirty="0"/>
              <a:t>Variant of DCAB used for modeling</a:t>
            </a:r>
          </a:p>
          <a:p>
            <a:pPr marL="641350" lvl="2" indent="-184150">
              <a:spcBef>
                <a:spcPct val="40000"/>
              </a:spcBef>
              <a:buFont typeface="Wingdings" pitchFamily="2" charset="2"/>
              <a:buChar char="§"/>
              <a:defRPr/>
            </a:pPr>
            <a:r>
              <a:rPr lang="en-US" sz="1400" dirty="0"/>
              <a:t>Waves</a:t>
            </a:r>
          </a:p>
          <a:p>
            <a:pPr marL="641350" lvl="2" indent="-184150">
              <a:spcBef>
                <a:spcPct val="40000"/>
              </a:spcBef>
              <a:buFont typeface="Wingdings" pitchFamily="2" charset="2"/>
              <a:buChar char="§"/>
              <a:defRPr/>
            </a:pPr>
            <a:r>
              <a:rPr lang="en-US" sz="1400" dirty="0"/>
              <a:t>Currents</a:t>
            </a:r>
          </a:p>
          <a:p>
            <a:pPr marL="184150" lvl="1" indent="-184150">
              <a:spcBef>
                <a:spcPct val="40000"/>
              </a:spcBef>
              <a:buFont typeface="Wingdings" pitchFamily="2" charset="2"/>
              <a:buChar char="§"/>
              <a:defRPr/>
            </a:pPr>
            <a:r>
              <a:rPr lang="en-US" sz="1400" dirty="0"/>
              <a:t>Modified to include</a:t>
            </a:r>
          </a:p>
          <a:p>
            <a:pPr marL="641350" lvl="2" indent="-184150">
              <a:spcBef>
                <a:spcPct val="40000"/>
              </a:spcBef>
              <a:buFont typeface="Wingdings" pitchFamily="2" charset="2"/>
              <a:buChar char="§"/>
              <a:defRPr/>
            </a:pPr>
            <a:r>
              <a:rPr lang="en-US" sz="1400" dirty="0"/>
              <a:t>Multiple bodies</a:t>
            </a:r>
          </a:p>
          <a:p>
            <a:pPr marL="641350" lvl="2" indent="-184150">
              <a:spcBef>
                <a:spcPct val="40000"/>
              </a:spcBef>
              <a:buFont typeface="Wingdings" pitchFamily="2" charset="2"/>
              <a:buChar char="§"/>
              <a:defRPr/>
            </a:pPr>
            <a:r>
              <a:rPr lang="en-US" sz="1400" dirty="0"/>
              <a:t>Gyroscopic loading</a:t>
            </a:r>
          </a:p>
          <a:p>
            <a:pPr marL="641350" lvl="2" indent="-184150">
              <a:spcBef>
                <a:spcPct val="40000"/>
              </a:spcBef>
              <a:buFont typeface="Wingdings" pitchFamily="2" charset="2"/>
              <a:buChar char="§"/>
              <a:defRPr/>
            </a:pPr>
            <a:r>
              <a:rPr lang="en-US" sz="1400" dirty="0"/>
              <a:t>Changing mass, CG, CB and </a:t>
            </a:r>
            <a:r>
              <a:rPr lang="en-US" sz="1400" dirty="0" err="1"/>
              <a:t>towpoint</a:t>
            </a:r>
            <a:r>
              <a:rPr lang="en-US" sz="1400" dirty="0"/>
              <a:t> locations</a:t>
            </a:r>
          </a:p>
          <a:p>
            <a:pPr marL="641350" lvl="2" indent="-184150">
              <a:spcBef>
                <a:spcPct val="40000"/>
              </a:spcBef>
              <a:buFont typeface="Wingdings" pitchFamily="2" charset="2"/>
              <a:buChar char="§"/>
              <a:defRPr/>
            </a:pPr>
            <a:r>
              <a:rPr lang="en-US" sz="1400" dirty="0"/>
              <a:t>Higher fidelity current definition</a:t>
            </a:r>
          </a:p>
          <a:p>
            <a:pPr marL="184150" lvl="1" indent="-184150">
              <a:spcBef>
                <a:spcPct val="40000"/>
              </a:spcBef>
              <a:buFont typeface="Wingdings" pitchFamily="2" charset="2"/>
              <a:buChar char="§"/>
              <a:defRPr/>
            </a:pPr>
            <a:r>
              <a:rPr lang="en-US" sz="1400" dirty="0"/>
              <a:t>Expected to have good accuracy, sufficient for this project</a:t>
            </a:r>
          </a:p>
          <a:p>
            <a:pPr marL="184150" lvl="1" indent="-184150">
              <a:spcBef>
                <a:spcPct val="40000"/>
              </a:spcBef>
              <a:buFont typeface="Wingdings" pitchFamily="2" charset="2"/>
              <a:buChar char="§"/>
              <a:defRPr/>
            </a:pPr>
            <a:r>
              <a:rPr lang="en-US" sz="1400" dirty="0"/>
              <a:t>Very fast – 14,000 seconds of simulation time in about 15 seconds</a:t>
            </a:r>
          </a:p>
          <a:p>
            <a:pPr marL="184150" lvl="1" indent="-184150">
              <a:spcBef>
                <a:spcPct val="40000"/>
              </a:spcBef>
              <a:buFont typeface="Wingdings" pitchFamily="2" charset="2"/>
              <a:buChar char="§"/>
              <a:defRPr/>
            </a:pPr>
            <a:r>
              <a:rPr lang="en-US" sz="1400" dirty="0"/>
              <a:t>Limitations</a:t>
            </a:r>
          </a:p>
          <a:p>
            <a:pPr marL="641350" lvl="2" indent="-184150">
              <a:spcBef>
                <a:spcPct val="40000"/>
              </a:spcBef>
              <a:buFont typeface="Wingdings" pitchFamily="2" charset="2"/>
              <a:buChar char="§"/>
              <a:defRPr/>
            </a:pPr>
            <a:r>
              <a:rPr lang="en-US" sz="1400" dirty="0"/>
              <a:t>Nacelles not include (previous work includes about 20% degrade in destabilizing moments</a:t>
            </a:r>
          </a:p>
          <a:p>
            <a:pPr marL="641350" lvl="2" indent="-184150">
              <a:spcBef>
                <a:spcPct val="40000"/>
              </a:spcBef>
              <a:buFont typeface="Wingdings" pitchFamily="2" charset="2"/>
              <a:buChar char="§"/>
              <a:defRPr/>
            </a:pPr>
            <a:r>
              <a:rPr lang="en-US" sz="1400" dirty="0"/>
              <a:t>Truss not included </a:t>
            </a:r>
          </a:p>
          <a:p>
            <a:pPr marL="1098550" lvl="3" indent="-184150">
              <a:spcBef>
                <a:spcPct val="40000"/>
              </a:spcBef>
              <a:buFont typeface="Wingdings" pitchFamily="2" charset="2"/>
              <a:buChar char="§"/>
              <a:defRPr/>
            </a:pPr>
            <a:r>
              <a:rPr lang="en-US" sz="1400" dirty="0"/>
              <a:t>drag of about 10% of rotors at design conditions, so not so important for design conditions</a:t>
            </a:r>
          </a:p>
          <a:p>
            <a:pPr marL="1098550" lvl="3" indent="-184150">
              <a:spcBef>
                <a:spcPct val="40000"/>
              </a:spcBef>
              <a:buFont typeface="Wingdings" pitchFamily="2" charset="2"/>
              <a:buChar char="§"/>
              <a:defRPr/>
            </a:pPr>
            <a:r>
              <a:rPr lang="en-US" sz="1400" dirty="0"/>
              <a:t>Very important for platform motions when the rotors are stopped</a:t>
            </a:r>
          </a:p>
          <a:p>
            <a:pPr marL="641350" lvl="2" indent="-184150">
              <a:spcBef>
                <a:spcPct val="40000"/>
              </a:spcBef>
              <a:buFont typeface="Wingdings" pitchFamily="2" charset="2"/>
              <a:buChar char="§"/>
              <a:defRPr/>
            </a:pPr>
            <a:r>
              <a:rPr lang="en-US" sz="1400" dirty="0"/>
              <a:t>Wing can and has been included, but study of this version has been discontinued</a:t>
            </a:r>
          </a:p>
          <a:p>
            <a:pPr marL="641350" lvl="2" indent="-184150">
              <a:spcBef>
                <a:spcPct val="40000"/>
              </a:spcBef>
              <a:buFont typeface="Wingdings" pitchFamily="2" charset="2"/>
              <a:buChar char="§"/>
              <a:defRPr/>
            </a:pPr>
            <a:endParaRPr lang="en-US" sz="1400" dirty="0"/>
          </a:p>
          <a:p>
            <a:pPr marL="641350" lvl="2" indent="-184150">
              <a:spcBef>
                <a:spcPct val="40000"/>
              </a:spcBef>
              <a:buFont typeface="Wingdings" pitchFamily="2" charset="2"/>
              <a:buChar char="§"/>
              <a:defRPr/>
            </a:pPr>
            <a:endParaRPr lang="en-US" sz="1400" dirty="0"/>
          </a:p>
          <a:p>
            <a:pPr lvl="1">
              <a:defRPr/>
            </a:pPr>
            <a:endParaRPr lang="en-US" sz="1600" dirty="0">
              <a:solidFill>
                <a:srgbClr val="272255"/>
              </a:solidFill>
              <a:latin typeface="Century Gothic"/>
              <a:cs typeface="Century Gothic"/>
            </a:endParaRPr>
          </a:p>
        </p:txBody>
      </p:sp>
      <p:sp>
        <p:nvSpPr>
          <p:cNvPr id="38916" name="TextBox 3"/>
          <p:cNvSpPr txBox="1">
            <a:spLocks noChangeArrowheads="1"/>
          </p:cNvSpPr>
          <p:nvPr/>
        </p:nvSpPr>
        <p:spPr bwMode="auto">
          <a:xfrm>
            <a:off x="1371600" y="1066800"/>
            <a:ext cx="6553200" cy="400050"/>
          </a:xfrm>
          <a:prstGeom prst="rect">
            <a:avLst/>
          </a:prstGeom>
          <a:noFill/>
          <a:ln w="9525">
            <a:noFill/>
            <a:miter lim="800000"/>
            <a:headEnd/>
            <a:tailEnd/>
          </a:ln>
        </p:spPr>
        <p:txBody>
          <a:bodyPr>
            <a:spAutoFit/>
          </a:bodyPr>
          <a:lstStyle/>
          <a:p>
            <a:pPr algn="ctr"/>
            <a:r>
              <a:rPr lang="en-US" sz="2000" b="1">
                <a:solidFill>
                  <a:srgbClr val="0070C0"/>
                </a:solidFill>
              </a:rPr>
              <a:t>Simulation Model</a:t>
            </a:r>
          </a:p>
        </p:txBody>
      </p:sp>
      <p:sp>
        <p:nvSpPr>
          <p:cNvPr id="31749"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00000E00-2A9B-4644-BB7D-261733A8534F}" type="slidenum">
              <a:rPr lang="en-US" sz="1200" smtClean="0">
                <a:solidFill>
                  <a:schemeClr val="bg1"/>
                </a:solidFill>
              </a:rPr>
              <a:pPr>
                <a:defRPr/>
              </a:pPr>
              <a:t>26</a:t>
            </a:fld>
            <a:endParaRPr lang="en-US" sz="1200" smtClean="0">
              <a:solidFill>
                <a:schemeClr val="bg1"/>
              </a:solidFill>
            </a:endParaRP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76200"/>
            <a:ext cx="8458200" cy="762000"/>
          </a:xfrm>
        </p:spPr>
        <p:txBody>
          <a:bodyPr/>
          <a:lstStyle/>
          <a:p>
            <a:pPr eaLnBrk="1" hangingPunct="1"/>
            <a:r>
              <a:rPr lang="en-US" sz="2800" dirty="0" smtClean="0">
                <a:latin typeface="Century Gothic" pitchFamily="34" charset="0"/>
                <a:ea typeface="ＭＳ Ｐゴシック" pitchFamily="34" charset="-128"/>
                <a:cs typeface="Century Gothic" pitchFamily="34" charset="0"/>
              </a:rPr>
              <a:t>Platform Stability</a:t>
            </a:r>
          </a:p>
        </p:txBody>
      </p:sp>
      <p:sp>
        <p:nvSpPr>
          <p:cNvPr id="39939" name="TextBox 4"/>
          <p:cNvSpPr txBox="1">
            <a:spLocks noChangeArrowheads="1"/>
          </p:cNvSpPr>
          <p:nvPr/>
        </p:nvSpPr>
        <p:spPr bwMode="auto">
          <a:xfrm>
            <a:off x="685800" y="1066800"/>
            <a:ext cx="7239000" cy="400050"/>
          </a:xfrm>
          <a:prstGeom prst="rect">
            <a:avLst/>
          </a:prstGeom>
          <a:noFill/>
          <a:ln w="9525">
            <a:noFill/>
            <a:miter lim="800000"/>
            <a:headEnd/>
            <a:tailEnd/>
          </a:ln>
        </p:spPr>
        <p:txBody>
          <a:bodyPr>
            <a:spAutoFit/>
          </a:bodyPr>
          <a:lstStyle/>
          <a:p>
            <a:pPr algn="ctr"/>
            <a:r>
              <a:rPr lang="en-US" sz="2000" b="1" dirty="0">
                <a:solidFill>
                  <a:srgbClr val="0070C0"/>
                </a:solidFill>
              </a:rPr>
              <a:t>Mooring Point Locations Required for 4 Downwind Rotors</a:t>
            </a:r>
          </a:p>
        </p:txBody>
      </p:sp>
      <p:pic>
        <p:nvPicPr>
          <p:cNvPr id="39940" name="Picture 2"/>
          <p:cNvPicPr>
            <a:picLocks noChangeAspect="1" noChangeArrowheads="1"/>
          </p:cNvPicPr>
          <p:nvPr/>
        </p:nvPicPr>
        <p:blipFill>
          <a:blip r:embed="rId2" cstate="print"/>
          <a:srcRect/>
          <a:stretch>
            <a:fillRect/>
          </a:stretch>
        </p:blipFill>
        <p:spPr bwMode="auto">
          <a:xfrm>
            <a:off x="762000" y="1828800"/>
            <a:ext cx="5562600" cy="4195763"/>
          </a:xfrm>
          <a:prstGeom prst="rect">
            <a:avLst/>
          </a:prstGeom>
          <a:noFill/>
          <a:ln w="9525">
            <a:noFill/>
            <a:miter lim="800000"/>
            <a:headEnd/>
            <a:tailEnd/>
          </a:ln>
        </p:spPr>
      </p:pic>
      <p:sp>
        <p:nvSpPr>
          <p:cNvPr id="7" name="TextBox 6"/>
          <p:cNvSpPr txBox="1"/>
          <p:nvPr/>
        </p:nvSpPr>
        <p:spPr>
          <a:xfrm>
            <a:off x="6400800" y="1371600"/>
            <a:ext cx="2590800" cy="5316538"/>
          </a:xfrm>
          <a:prstGeom prst="rect">
            <a:avLst/>
          </a:prstGeom>
          <a:noFill/>
        </p:spPr>
        <p:txBody>
          <a:bodyPr>
            <a:spAutoFit/>
          </a:bodyPr>
          <a:lstStyle/>
          <a:p>
            <a:pPr>
              <a:defRPr/>
            </a:pPr>
            <a:r>
              <a:rPr lang="en-US" sz="1200" dirty="0"/>
              <a:t>Notes:</a:t>
            </a:r>
          </a:p>
          <a:p>
            <a:pPr marL="342900" indent="-342900">
              <a:spcBef>
                <a:spcPts val="300"/>
              </a:spcBef>
              <a:spcAft>
                <a:spcPts val="300"/>
              </a:spcAft>
              <a:buFont typeface="+mj-lt"/>
              <a:buAutoNum type="arabicPeriod"/>
              <a:defRPr/>
            </a:pPr>
            <a:r>
              <a:rPr lang="en-US" sz="1200" dirty="0"/>
              <a:t>Vertical and fwd mooring lines are co-located at a single point. This provides good weather-</a:t>
            </a:r>
            <a:r>
              <a:rPr lang="en-US" sz="1200" dirty="0" err="1"/>
              <a:t>vaning</a:t>
            </a:r>
            <a:r>
              <a:rPr lang="en-US" sz="1200" dirty="0"/>
              <a:t> capability.</a:t>
            </a:r>
          </a:p>
          <a:p>
            <a:pPr marL="342900" indent="-342900">
              <a:spcBef>
                <a:spcPts val="300"/>
              </a:spcBef>
              <a:spcAft>
                <a:spcPts val="300"/>
              </a:spcAft>
              <a:buFont typeface="+mj-lt"/>
              <a:buAutoNum type="arabicPeriod"/>
              <a:defRPr/>
            </a:pPr>
            <a:r>
              <a:rPr lang="en-US" sz="1200" dirty="0"/>
              <a:t>At 0 current, pitch angle is      ~ +2° due to weight of fwd mooring lines (line angle ~25°) and vertical mooring line angle is ~75° (platform moves fwd ~75m).</a:t>
            </a:r>
          </a:p>
          <a:p>
            <a:pPr marL="342900" indent="-342900">
              <a:spcBef>
                <a:spcPts val="300"/>
              </a:spcBef>
              <a:spcAft>
                <a:spcPts val="300"/>
              </a:spcAft>
              <a:buFont typeface="+mj-lt"/>
              <a:buAutoNum type="arabicPeriod"/>
              <a:defRPr/>
            </a:pPr>
            <a:r>
              <a:rPr lang="en-US" sz="1200" dirty="0"/>
              <a:t>Pitch angle at 1.6m/s flow is 0° (nom. operating).</a:t>
            </a:r>
          </a:p>
          <a:p>
            <a:pPr marL="342900" indent="-342900">
              <a:spcBef>
                <a:spcPts val="300"/>
              </a:spcBef>
              <a:spcAft>
                <a:spcPts val="300"/>
              </a:spcAft>
              <a:buFont typeface="+mj-lt"/>
              <a:buAutoNum type="arabicPeriod"/>
              <a:defRPr/>
            </a:pPr>
            <a:r>
              <a:rPr lang="en-US" sz="1200" dirty="0"/>
              <a:t>In-water hang angle is -90° (rotor blades down) with no fwd or vertical lines attached.</a:t>
            </a:r>
          </a:p>
          <a:p>
            <a:pPr marL="342900" indent="-342900">
              <a:spcBef>
                <a:spcPts val="300"/>
              </a:spcBef>
              <a:spcAft>
                <a:spcPts val="300"/>
              </a:spcAft>
              <a:buFont typeface="+mj-lt"/>
              <a:buAutoNum type="arabicPeriod"/>
              <a:defRPr/>
            </a:pPr>
            <a:r>
              <a:rPr lang="en-US" sz="1200" dirty="0"/>
              <a:t>At higher currents (&gt;1.6m/s) the platform pitch stays at 0°; however, the drag increases, fwd cable angle approaches 11° and platform seeks a lower depth to find slower current speed.</a:t>
            </a:r>
          </a:p>
          <a:p>
            <a:pPr marL="342900" lvl="1" indent="-342900">
              <a:spcBef>
                <a:spcPts val="300"/>
              </a:spcBef>
              <a:spcAft>
                <a:spcPts val="300"/>
              </a:spcAft>
              <a:buFont typeface="+mj-lt"/>
              <a:buAutoNum type="arabicPeriod" startAt="6"/>
              <a:defRPr/>
            </a:pPr>
            <a:r>
              <a:rPr lang="en-US" sz="1200" dirty="0"/>
              <a:t>Undoubtedly stable due to center of drag located so far aft of mooring point.</a:t>
            </a:r>
          </a:p>
        </p:txBody>
      </p:sp>
      <p:sp>
        <p:nvSpPr>
          <p:cNvPr id="32774"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1EF628C7-C651-4F30-AC6F-D2290B6B2503}" type="slidenum">
              <a:rPr lang="en-US" sz="1200" smtClean="0">
                <a:solidFill>
                  <a:schemeClr val="bg1"/>
                </a:solidFill>
              </a:rPr>
              <a:pPr>
                <a:defRPr/>
              </a:pPr>
              <a:t>27</a:t>
            </a:fld>
            <a:endParaRPr lang="en-US" sz="1200" smtClean="0">
              <a:solidFill>
                <a:schemeClr val="bg1"/>
              </a:solidFill>
            </a:endParaRP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76200"/>
            <a:ext cx="8458200" cy="762000"/>
          </a:xfrm>
        </p:spPr>
        <p:txBody>
          <a:bodyPr/>
          <a:lstStyle/>
          <a:p>
            <a:pPr eaLnBrk="1" hangingPunct="1"/>
            <a:r>
              <a:rPr lang="en-US" sz="2800" dirty="0" smtClean="0">
                <a:latin typeface="Century Gothic" pitchFamily="34" charset="0"/>
                <a:ea typeface="ＭＳ Ｐゴシック" pitchFamily="34" charset="-128"/>
                <a:cs typeface="Century Gothic" pitchFamily="34" charset="0"/>
              </a:rPr>
              <a:t>Platform Stability</a:t>
            </a:r>
          </a:p>
        </p:txBody>
      </p:sp>
      <p:sp>
        <p:nvSpPr>
          <p:cNvPr id="40963" name="TextBox 4"/>
          <p:cNvSpPr txBox="1">
            <a:spLocks noChangeArrowheads="1"/>
          </p:cNvSpPr>
          <p:nvPr/>
        </p:nvSpPr>
        <p:spPr bwMode="auto">
          <a:xfrm>
            <a:off x="1066800" y="1066800"/>
            <a:ext cx="6858000" cy="708025"/>
          </a:xfrm>
          <a:prstGeom prst="rect">
            <a:avLst/>
          </a:prstGeom>
          <a:noFill/>
          <a:ln w="9525">
            <a:noFill/>
            <a:miter lim="800000"/>
            <a:headEnd/>
            <a:tailEnd/>
          </a:ln>
        </p:spPr>
        <p:txBody>
          <a:bodyPr>
            <a:spAutoFit/>
          </a:bodyPr>
          <a:lstStyle/>
          <a:p>
            <a:pPr algn="ctr"/>
            <a:r>
              <a:rPr lang="en-US" sz="2000" b="1">
                <a:solidFill>
                  <a:srgbClr val="0070C0"/>
                </a:solidFill>
              </a:rPr>
              <a:t>Mooring Point Locations Required 2 Downwind Rotors</a:t>
            </a:r>
          </a:p>
          <a:p>
            <a:pPr algn="ctr"/>
            <a:r>
              <a:rPr lang="en-US" sz="2000" b="1">
                <a:solidFill>
                  <a:srgbClr val="0070C0"/>
                </a:solidFill>
              </a:rPr>
              <a:t>‘Colocated Mooring Attachment’</a:t>
            </a:r>
          </a:p>
        </p:txBody>
      </p:sp>
      <p:sp>
        <p:nvSpPr>
          <p:cNvPr id="7" name="TextBox 6"/>
          <p:cNvSpPr txBox="1"/>
          <p:nvPr/>
        </p:nvSpPr>
        <p:spPr>
          <a:xfrm>
            <a:off x="6400800" y="1828800"/>
            <a:ext cx="2590800" cy="2516188"/>
          </a:xfrm>
          <a:prstGeom prst="rect">
            <a:avLst/>
          </a:prstGeom>
          <a:noFill/>
        </p:spPr>
        <p:txBody>
          <a:bodyPr>
            <a:spAutoFit/>
          </a:bodyPr>
          <a:lstStyle/>
          <a:p>
            <a:pPr>
              <a:defRPr/>
            </a:pPr>
            <a:r>
              <a:rPr lang="en-US" sz="1400" dirty="0"/>
              <a:t>Notes:</a:t>
            </a:r>
          </a:p>
          <a:p>
            <a:pPr marL="342900" indent="-342900">
              <a:spcBef>
                <a:spcPts val="300"/>
              </a:spcBef>
              <a:spcAft>
                <a:spcPts val="300"/>
              </a:spcAft>
              <a:buFont typeface="+mj-lt"/>
              <a:buAutoNum type="arabicPeriod"/>
              <a:defRPr/>
            </a:pPr>
            <a:r>
              <a:rPr lang="en-US" sz="1400" dirty="0"/>
              <a:t>4 ROTOR SKETCH SHOWN</a:t>
            </a:r>
          </a:p>
          <a:p>
            <a:pPr marL="342900" indent="-342900">
              <a:spcBef>
                <a:spcPts val="300"/>
              </a:spcBef>
              <a:spcAft>
                <a:spcPts val="300"/>
              </a:spcAft>
              <a:buFont typeface="+mj-lt"/>
              <a:buAutoNum type="arabicPeriod"/>
              <a:defRPr/>
            </a:pPr>
            <a:r>
              <a:rPr lang="en-US" sz="1400" dirty="0"/>
              <a:t>Locations of CB, CG to vary for 2 rotor system</a:t>
            </a:r>
          </a:p>
          <a:p>
            <a:pPr marL="342900" indent="-342900">
              <a:spcBef>
                <a:spcPts val="300"/>
              </a:spcBef>
              <a:spcAft>
                <a:spcPts val="300"/>
              </a:spcAft>
              <a:buFont typeface="+mj-lt"/>
              <a:buAutoNum type="arabicPeriod"/>
              <a:defRPr/>
            </a:pPr>
            <a:r>
              <a:rPr lang="en-US" sz="1400" dirty="0"/>
              <a:t>Pitch angle at 1.6m/s flow is 0° (nom. operating).</a:t>
            </a:r>
          </a:p>
          <a:p>
            <a:pPr marL="342900" indent="-342900">
              <a:spcBef>
                <a:spcPts val="300"/>
              </a:spcBef>
              <a:spcAft>
                <a:spcPts val="300"/>
              </a:spcAft>
              <a:buFont typeface="+mj-lt"/>
              <a:buAutoNum type="arabicPeriod"/>
              <a:defRPr/>
            </a:pPr>
            <a:r>
              <a:rPr lang="en-US" sz="1400" dirty="0"/>
              <a:t>Other comments for 4 rotor system apply generally</a:t>
            </a:r>
          </a:p>
        </p:txBody>
      </p:sp>
      <p:sp>
        <p:nvSpPr>
          <p:cNvPr id="32774"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B03B8549-726F-48D6-90EF-723B49846F12}" type="slidenum">
              <a:rPr lang="en-US" sz="1200" smtClean="0">
                <a:solidFill>
                  <a:schemeClr val="bg1"/>
                </a:solidFill>
              </a:rPr>
              <a:pPr>
                <a:defRPr/>
              </a:pPr>
              <a:t>28</a:t>
            </a:fld>
            <a:endParaRPr lang="en-US" sz="1200" smtClean="0">
              <a:solidFill>
                <a:schemeClr val="bg1"/>
              </a:solidFill>
            </a:endParaRPr>
          </a:p>
        </p:txBody>
      </p:sp>
      <p:pic>
        <p:nvPicPr>
          <p:cNvPr id="26626" name="Picture 2"/>
          <p:cNvPicPr>
            <a:picLocks noChangeAspect="1" noChangeArrowheads="1"/>
          </p:cNvPicPr>
          <p:nvPr/>
        </p:nvPicPr>
        <p:blipFill>
          <a:blip r:embed="rId2" cstate="print"/>
          <a:srcRect/>
          <a:stretch>
            <a:fillRect/>
          </a:stretch>
        </p:blipFill>
        <p:spPr bwMode="auto">
          <a:xfrm>
            <a:off x="533400" y="1905000"/>
            <a:ext cx="5791199" cy="436750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76200"/>
            <a:ext cx="8458200" cy="762000"/>
          </a:xfrm>
        </p:spPr>
        <p:txBody>
          <a:bodyPr/>
          <a:lstStyle/>
          <a:p>
            <a:pPr eaLnBrk="1" hangingPunct="1"/>
            <a:r>
              <a:rPr lang="en-US" sz="2800" dirty="0" smtClean="0">
                <a:latin typeface="Century Gothic" pitchFamily="34" charset="0"/>
                <a:ea typeface="ＭＳ Ｐゴシック" pitchFamily="34" charset="-128"/>
                <a:cs typeface="Century Gothic" pitchFamily="34" charset="0"/>
              </a:rPr>
              <a:t>Platform Stability</a:t>
            </a:r>
          </a:p>
        </p:txBody>
      </p:sp>
      <p:sp>
        <p:nvSpPr>
          <p:cNvPr id="40963" name="TextBox 4"/>
          <p:cNvSpPr txBox="1">
            <a:spLocks noChangeArrowheads="1"/>
          </p:cNvSpPr>
          <p:nvPr/>
        </p:nvSpPr>
        <p:spPr bwMode="auto">
          <a:xfrm>
            <a:off x="1066800" y="1066800"/>
            <a:ext cx="6858000" cy="708025"/>
          </a:xfrm>
          <a:prstGeom prst="rect">
            <a:avLst/>
          </a:prstGeom>
          <a:noFill/>
          <a:ln w="9525">
            <a:noFill/>
            <a:miter lim="800000"/>
            <a:headEnd/>
            <a:tailEnd/>
          </a:ln>
        </p:spPr>
        <p:txBody>
          <a:bodyPr>
            <a:spAutoFit/>
          </a:bodyPr>
          <a:lstStyle/>
          <a:p>
            <a:pPr algn="ctr"/>
            <a:r>
              <a:rPr lang="en-US" sz="2000" b="1" dirty="0">
                <a:solidFill>
                  <a:srgbClr val="0070C0"/>
                </a:solidFill>
              </a:rPr>
              <a:t>Mooring Point Locations Required 2 Downwind Rotors</a:t>
            </a:r>
          </a:p>
          <a:p>
            <a:pPr algn="ctr"/>
            <a:r>
              <a:rPr lang="en-US" sz="2000" b="1" dirty="0" smtClean="0">
                <a:solidFill>
                  <a:srgbClr val="0070C0"/>
                </a:solidFill>
              </a:rPr>
              <a:t>‘Separated </a:t>
            </a:r>
            <a:r>
              <a:rPr lang="en-US" sz="2000" b="1" dirty="0">
                <a:solidFill>
                  <a:srgbClr val="0070C0"/>
                </a:solidFill>
              </a:rPr>
              <a:t>Mooring Attachment’</a:t>
            </a:r>
          </a:p>
        </p:txBody>
      </p:sp>
      <p:sp>
        <p:nvSpPr>
          <p:cNvPr id="7" name="TextBox 6"/>
          <p:cNvSpPr txBox="1"/>
          <p:nvPr/>
        </p:nvSpPr>
        <p:spPr>
          <a:xfrm>
            <a:off x="6400800" y="1828800"/>
            <a:ext cx="2590800" cy="3377848"/>
          </a:xfrm>
          <a:prstGeom prst="rect">
            <a:avLst/>
          </a:prstGeom>
          <a:noFill/>
        </p:spPr>
        <p:txBody>
          <a:bodyPr>
            <a:spAutoFit/>
          </a:bodyPr>
          <a:lstStyle/>
          <a:p>
            <a:pPr>
              <a:defRPr/>
            </a:pPr>
            <a:r>
              <a:rPr lang="en-US" sz="1400" dirty="0"/>
              <a:t>Notes:</a:t>
            </a:r>
          </a:p>
          <a:p>
            <a:pPr marL="342900" indent="-342900">
              <a:spcBef>
                <a:spcPts val="300"/>
              </a:spcBef>
              <a:spcAft>
                <a:spcPts val="300"/>
              </a:spcAft>
              <a:buFont typeface="+mj-lt"/>
              <a:buAutoNum type="arabicPeriod"/>
              <a:defRPr/>
            </a:pPr>
            <a:r>
              <a:rPr lang="en-US" sz="1400" dirty="0" smtClean="0"/>
              <a:t>Vertical and forward mooring lines are separated to provide better off-axis flow stability (not entangle at severe flow angles)</a:t>
            </a:r>
            <a:endParaRPr lang="en-US" sz="1400" dirty="0"/>
          </a:p>
          <a:p>
            <a:pPr marL="342900" indent="-342900">
              <a:spcBef>
                <a:spcPts val="300"/>
              </a:spcBef>
              <a:spcAft>
                <a:spcPts val="300"/>
              </a:spcAft>
              <a:buFont typeface="+mj-lt"/>
              <a:buAutoNum type="arabicPeriod"/>
              <a:defRPr/>
            </a:pPr>
            <a:r>
              <a:rPr lang="en-US" sz="1400" dirty="0"/>
              <a:t>Locations of CB, CG to vary for 2 rotor system</a:t>
            </a:r>
          </a:p>
          <a:p>
            <a:pPr marL="342900" indent="-342900">
              <a:spcBef>
                <a:spcPts val="300"/>
              </a:spcBef>
              <a:spcAft>
                <a:spcPts val="300"/>
              </a:spcAft>
              <a:buFont typeface="+mj-lt"/>
              <a:buAutoNum type="arabicPeriod"/>
              <a:defRPr/>
            </a:pPr>
            <a:r>
              <a:rPr lang="en-US" sz="1400" dirty="0"/>
              <a:t>Pitch angle at 1.6m/s flow is 0° (nom. operating).</a:t>
            </a:r>
          </a:p>
          <a:p>
            <a:pPr marL="342900" indent="-342900">
              <a:spcBef>
                <a:spcPts val="300"/>
              </a:spcBef>
              <a:spcAft>
                <a:spcPts val="300"/>
              </a:spcAft>
              <a:buFont typeface="+mj-lt"/>
              <a:buAutoNum type="arabicPeriod"/>
              <a:defRPr/>
            </a:pPr>
            <a:r>
              <a:rPr lang="en-US" sz="1400" dirty="0"/>
              <a:t>Other comments for 4 rotor system apply generally</a:t>
            </a:r>
          </a:p>
        </p:txBody>
      </p:sp>
      <p:sp>
        <p:nvSpPr>
          <p:cNvPr id="32774"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B03B8549-726F-48D6-90EF-723B49846F12}" type="slidenum">
              <a:rPr lang="en-US" sz="1200" smtClean="0">
                <a:solidFill>
                  <a:schemeClr val="bg1"/>
                </a:solidFill>
              </a:rPr>
              <a:pPr>
                <a:defRPr/>
              </a:pPr>
              <a:t>29</a:t>
            </a:fld>
            <a:endParaRPr lang="en-US" sz="1200" smtClean="0">
              <a:solidFill>
                <a:schemeClr val="bg1"/>
              </a:solidFill>
            </a:endParaRPr>
          </a:p>
        </p:txBody>
      </p:sp>
      <p:pic>
        <p:nvPicPr>
          <p:cNvPr id="27650" name="Picture 2"/>
          <p:cNvPicPr>
            <a:picLocks noChangeAspect="1" noChangeArrowheads="1"/>
          </p:cNvPicPr>
          <p:nvPr/>
        </p:nvPicPr>
        <p:blipFill>
          <a:blip r:embed="rId2" cstate="print"/>
          <a:srcRect/>
          <a:stretch>
            <a:fillRect/>
          </a:stretch>
        </p:blipFill>
        <p:spPr bwMode="auto">
          <a:xfrm>
            <a:off x="329639" y="1828800"/>
            <a:ext cx="5961314" cy="4495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quarter" idx="10"/>
          </p:nvPr>
        </p:nvSpPr>
        <p:spPr/>
        <p:txBody>
          <a:bodyPr/>
          <a:lstStyle/>
          <a:p>
            <a:pPr>
              <a:defRPr/>
            </a:pPr>
            <a:endParaRPr lang="en-US">
              <a:latin typeface="Times New Roman" pitchFamily="18" charset="0"/>
            </a:endParaRPr>
          </a:p>
          <a:p>
            <a:pPr>
              <a:defRPr/>
            </a:pPr>
            <a:r>
              <a:rPr lang="en-US" sz="1200"/>
              <a:t>June ‘09</a:t>
            </a:r>
          </a:p>
        </p:txBody>
      </p:sp>
      <p:sp>
        <p:nvSpPr>
          <p:cNvPr id="1028" name="Footer Placeholder 4"/>
          <p:cNvSpPr>
            <a:spLocks noGrp="1"/>
          </p:cNvSpPr>
          <p:nvPr>
            <p:ph type="ftr" sz="quarter" idx="11"/>
          </p:nvPr>
        </p:nvSpPr>
        <p:spPr>
          <a:xfrm>
            <a:off x="2667000" y="6400800"/>
            <a:ext cx="2895600" cy="457200"/>
          </a:xfrm>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1029" name="Rectangle 2"/>
          <p:cNvSpPr>
            <a:spLocks noGrp="1" noChangeArrowheads="1"/>
          </p:cNvSpPr>
          <p:nvPr>
            <p:ph type="title"/>
          </p:nvPr>
        </p:nvSpPr>
        <p:spPr>
          <a:xfrm>
            <a:off x="838200" y="228600"/>
            <a:ext cx="6019800" cy="762000"/>
          </a:xfrm>
        </p:spPr>
        <p:txBody>
          <a:bodyPr/>
          <a:lstStyle/>
          <a:p>
            <a:pPr eaLnBrk="1" hangingPunct="1"/>
            <a:r>
              <a:rPr lang="en-US" sz="2800" dirty="0" smtClean="0">
                <a:solidFill>
                  <a:srgbClr val="0000CC"/>
                </a:solidFill>
              </a:rPr>
              <a:t>Marine &amp; Aviation Division Technical Capabilities</a:t>
            </a:r>
          </a:p>
        </p:txBody>
      </p:sp>
      <p:sp>
        <p:nvSpPr>
          <p:cNvPr id="1030" name="Rectangle 3"/>
          <p:cNvSpPr>
            <a:spLocks noChangeArrowheads="1"/>
          </p:cNvSpPr>
          <p:nvPr/>
        </p:nvSpPr>
        <p:spPr bwMode="auto">
          <a:xfrm>
            <a:off x="2514600" y="1219200"/>
            <a:ext cx="4419600" cy="5178425"/>
          </a:xfrm>
          <a:prstGeom prst="rect">
            <a:avLst/>
          </a:prstGeom>
          <a:noFill/>
          <a:ln w="9525">
            <a:noFill/>
            <a:miter lim="800000"/>
            <a:headEnd/>
            <a:tailEnd/>
          </a:ln>
        </p:spPr>
        <p:txBody>
          <a:bodyPr lIns="91429" tIns="45714" rIns="91429" bIns="45714">
            <a:spAutoFit/>
          </a:bodyPr>
          <a:lstStyle/>
          <a:p>
            <a:pPr eaLnBrk="0" hangingPunct="0">
              <a:lnSpc>
                <a:spcPct val="90000"/>
              </a:lnSpc>
              <a:spcBef>
                <a:spcPct val="50000"/>
              </a:spcBef>
              <a:buFontTx/>
              <a:buBlip>
                <a:blip r:embed="rId4"/>
              </a:buBlip>
            </a:pPr>
            <a:r>
              <a:rPr lang="en-US" altLang="en-US" sz="1500" b="1">
                <a:latin typeface="Times" pitchFamily="18" charset="0"/>
                <a:cs typeface="Arial" charset="0"/>
              </a:rPr>
              <a:t> Analytical Simulations</a:t>
            </a:r>
          </a:p>
          <a:p>
            <a:pPr lvl="1" eaLnBrk="0" hangingPunct="0">
              <a:lnSpc>
                <a:spcPct val="90000"/>
              </a:lnSpc>
              <a:spcBef>
                <a:spcPct val="50000"/>
              </a:spcBef>
              <a:buFontTx/>
              <a:buBlip>
                <a:blip r:embed="rId4"/>
              </a:buBlip>
            </a:pPr>
            <a:r>
              <a:rPr lang="en-US" altLang="en-US" sz="1500" b="1">
                <a:latin typeface="Times" pitchFamily="18" charset="0"/>
                <a:cs typeface="Arial" charset="0"/>
              </a:rPr>
              <a:t> Towed/Tethered Vehicles, UUVs, UAVs, Moored Platforms Dynamics</a:t>
            </a:r>
          </a:p>
          <a:p>
            <a:pPr lvl="1" eaLnBrk="0" hangingPunct="0">
              <a:lnSpc>
                <a:spcPct val="90000"/>
              </a:lnSpc>
              <a:spcBef>
                <a:spcPct val="50000"/>
              </a:spcBef>
              <a:buFontTx/>
              <a:buBlip>
                <a:blip r:embed="rId4"/>
              </a:buBlip>
            </a:pPr>
            <a:r>
              <a:rPr lang="en-US" altLang="en-US" sz="1500" b="1">
                <a:latin typeface="Times" pitchFamily="18" charset="0"/>
                <a:cs typeface="Arial" charset="0"/>
              </a:rPr>
              <a:t> Aircraft Aeromechanics</a:t>
            </a:r>
          </a:p>
          <a:p>
            <a:pPr eaLnBrk="0" hangingPunct="0">
              <a:lnSpc>
                <a:spcPct val="90000"/>
              </a:lnSpc>
              <a:spcBef>
                <a:spcPct val="50000"/>
              </a:spcBef>
              <a:buFontTx/>
              <a:buBlip>
                <a:blip r:embed="rId4"/>
              </a:buBlip>
            </a:pPr>
            <a:r>
              <a:rPr lang="en-US" altLang="en-US" sz="1500" b="1">
                <a:latin typeface="Times" pitchFamily="18" charset="0"/>
                <a:cs typeface="Arial" charset="0"/>
              </a:rPr>
              <a:t> Engineering Design, Systems and Conceptual Development</a:t>
            </a:r>
          </a:p>
          <a:p>
            <a:pPr lvl="1" eaLnBrk="0" hangingPunct="0">
              <a:lnSpc>
                <a:spcPct val="90000"/>
              </a:lnSpc>
              <a:spcBef>
                <a:spcPct val="50000"/>
              </a:spcBef>
              <a:buFontTx/>
              <a:buBlip>
                <a:blip r:embed="rId4"/>
              </a:buBlip>
            </a:pPr>
            <a:r>
              <a:rPr lang="en-US" altLang="en-US" sz="1500" b="1">
                <a:latin typeface="Times" pitchFamily="18" charset="0"/>
                <a:cs typeface="Arial" charset="0"/>
              </a:rPr>
              <a:t> Towed/Tethered &amp; Moored Systems, UUVs</a:t>
            </a:r>
          </a:p>
          <a:p>
            <a:pPr lvl="1" eaLnBrk="0" hangingPunct="0">
              <a:lnSpc>
                <a:spcPct val="90000"/>
              </a:lnSpc>
              <a:spcBef>
                <a:spcPct val="50000"/>
              </a:spcBef>
              <a:buFontTx/>
              <a:buBlip>
                <a:blip r:embed="rId4"/>
              </a:buBlip>
            </a:pPr>
            <a:r>
              <a:rPr lang="en-US" altLang="en-US" sz="1500" b="1">
                <a:latin typeface="Times" pitchFamily="18" charset="0"/>
                <a:cs typeface="Arial" charset="0"/>
              </a:rPr>
              <a:t> UAVs, Airframe Structures, Rotary Wing Aircraft</a:t>
            </a:r>
          </a:p>
          <a:p>
            <a:pPr eaLnBrk="0" hangingPunct="0">
              <a:lnSpc>
                <a:spcPct val="90000"/>
              </a:lnSpc>
              <a:spcBef>
                <a:spcPct val="50000"/>
              </a:spcBef>
              <a:buFontTx/>
              <a:buBlip>
                <a:blip r:embed="rId4"/>
              </a:buBlip>
            </a:pPr>
            <a:r>
              <a:rPr lang="en-US" altLang="en-US" sz="1500" b="1">
                <a:latin typeface="Times" pitchFamily="18" charset="0"/>
                <a:cs typeface="Arial" charset="0"/>
              </a:rPr>
              <a:t> Laboratory Evaluations (Model &amp; Full-Scale)</a:t>
            </a:r>
          </a:p>
          <a:p>
            <a:pPr lvl="1" eaLnBrk="0" hangingPunct="0">
              <a:lnSpc>
                <a:spcPct val="90000"/>
              </a:lnSpc>
              <a:spcBef>
                <a:spcPct val="50000"/>
              </a:spcBef>
              <a:buFontTx/>
              <a:buBlip>
                <a:blip r:embed="rId4"/>
              </a:buBlip>
            </a:pPr>
            <a:r>
              <a:rPr lang="en-US" altLang="en-US" sz="1500" b="1">
                <a:latin typeface="Times" pitchFamily="18" charset="0"/>
                <a:cs typeface="Arial" charset="0"/>
              </a:rPr>
              <a:t> NSWCCD Hydro Facilities, Wind Tunnel, Other Facilities, Electronics Lab</a:t>
            </a:r>
          </a:p>
          <a:p>
            <a:pPr eaLnBrk="0" hangingPunct="0">
              <a:lnSpc>
                <a:spcPct val="90000"/>
              </a:lnSpc>
              <a:spcBef>
                <a:spcPct val="50000"/>
              </a:spcBef>
              <a:buFontTx/>
              <a:buBlip>
                <a:blip r:embed="rId4"/>
              </a:buBlip>
            </a:pPr>
            <a:r>
              <a:rPr lang="en-US" altLang="en-US" sz="1500" b="1">
                <a:latin typeface="Times" pitchFamily="18" charset="0"/>
                <a:cs typeface="Arial" charset="0"/>
              </a:rPr>
              <a:t> Field Evaluations</a:t>
            </a:r>
          </a:p>
          <a:p>
            <a:pPr lvl="1" eaLnBrk="0" hangingPunct="0">
              <a:lnSpc>
                <a:spcPct val="90000"/>
              </a:lnSpc>
              <a:spcBef>
                <a:spcPct val="50000"/>
              </a:spcBef>
              <a:buFontTx/>
              <a:buBlip>
                <a:blip r:embed="rId4"/>
              </a:buBlip>
            </a:pPr>
            <a:r>
              <a:rPr lang="en-US" altLang="en-US" sz="1500" b="1">
                <a:latin typeface="Times" pitchFamily="18" charset="0"/>
                <a:cs typeface="Arial" charset="0"/>
              </a:rPr>
              <a:t> Marine Systems (Submarines, Surface Ships, Surface Craft)</a:t>
            </a:r>
          </a:p>
          <a:p>
            <a:pPr lvl="1" eaLnBrk="0" hangingPunct="0">
              <a:lnSpc>
                <a:spcPct val="90000"/>
              </a:lnSpc>
              <a:spcBef>
                <a:spcPct val="50000"/>
              </a:spcBef>
              <a:buFontTx/>
              <a:buBlip>
                <a:blip r:embed="rId4"/>
              </a:buBlip>
            </a:pPr>
            <a:r>
              <a:rPr lang="en-US" altLang="en-US" sz="1500" b="1">
                <a:latin typeface="Times" pitchFamily="18" charset="0"/>
                <a:cs typeface="Arial" charset="0"/>
              </a:rPr>
              <a:t> Rotary Wing Aircraft</a:t>
            </a:r>
          </a:p>
          <a:p>
            <a:pPr eaLnBrk="0" hangingPunct="0">
              <a:lnSpc>
                <a:spcPct val="90000"/>
              </a:lnSpc>
              <a:spcBef>
                <a:spcPct val="50000"/>
              </a:spcBef>
              <a:buFontTx/>
              <a:buBlip>
                <a:blip r:embed="rId4"/>
              </a:buBlip>
            </a:pPr>
            <a:r>
              <a:rPr lang="en-US" altLang="en-US" sz="1500" b="1">
                <a:latin typeface="Times" pitchFamily="18" charset="0"/>
                <a:cs typeface="Arial" charset="0"/>
              </a:rPr>
              <a:t> Fleet Support</a:t>
            </a:r>
          </a:p>
          <a:p>
            <a:pPr lvl="1" eaLnBrk="0" hangingPunct="0">
              <a:lnSpc>
                <a:spcPct val="90000"/>
              </a:lnSpc>
              <a:spcBef>
                <a:spcPct val="50000"/>
              </a:spcBef>
              <a:buFontTx/>
              <a:buBlip>
                <a:blip r:embed="rId4"/>
              </a:buBlip>
            </a:pPr>
            <a:r>
              <a:rPr lang="en-US" altLang="en-US" sz="1500" b="1">
                <a:latin typeface="Times" pitchFamily="18" charset="0"/>
                <a:cs typeface="Arial" charset="0"/>
              </a:rPr>
              <a:t> Operational Demos</a:t>
            </a:r>
          </a:p>
        </p:txBody>
      </p:sp>
      <p:pic>
        <p:nvPicPr>
          <p:cNvPr id="1031" name="Picture 4"/>
          <p:cNvPicPr>
            <a:picLocks noChangeAspect="1" noChangeArrowheads="1"/>
          </p:cNvPicPr>
          <p:nvPr/>
        </p:nvPicPr>
        <p:blipFill>
          <a:blip r:embed="rId5" cstate="print"/>
          <a:srcRect/>
          <a:stretch>
            <a:fillRect/>
          </a:stretch>
        </p:blipFill>
        <p:spPr bwMode="auto">
          <a:xfrm>
            <a:off x="381000" y="1219200"/>
            <a:ext cx="1371600" cy="1076325"/>
          </a:xfrm>
          <a:prstGeom prst="rect">
            <a:avLst/>
          </a:prstGeom>
          <a:noFill/>
          <a:ln w="9525">
            <a:noFill/>
            <a:miter lim="800000"/>
            <a:headEnd/>
            <a:tailEnd/>
          </a:ln>
        </p:spPr>
      </p:pic>
      <p:pic>
        <p:nvPicPr>
          <p:cNvPr id="1032" name="Picture 5" descr="BGMSS1"/>
          <p:cNvPicPr>
            <a:picLocks noChangeAspect="1" noChangeArrowheads="1"/>
          </p:cNvPicPr>
          <p:nvPr/>
        </p:nvPicPr>
        <p:blipFill>
          <a:blip r:embed="rId6" cstate="print"/>
          <a:srcRect/>
          <a:stretch>
            <a:fillRect/>
          </a:stretch>
        </p:blipFill>
        <p:spPr bwMode="auto">
          <a:xfrm>
            <a:off x="533400" y="2438400"/>
            <a:ext cx="1447800" cy="1231900"/>
          </a:xfrm>
          <a:prstGeom prst="rect">
            <a:avLst/>
          </a:prstGeom>
          <a:noFill/>
          <a:ln w="9525">
            <a:solidFill>
              <a:schemeClr val="tx1"/>
            </a:solidFill>
            <a:miter lim="800000"/>
            <a:headEnd/>
            <a:tailEnd/>
          </a:ln>
        </p:spPr>
      </p:pic>
      <p:pic>
        <p:nvPicPr>
          <p:cNvPr id="1033" name="Picture 6" descr="OE305_wind_tunnel"/>
          <p:cNvPicPr>
            <a:picLocks noChangeAspect="1" noChangeArrowheads="1"/>
          </p:cNvPicPr>
          <p:nvPr/>
        </p:nvPicPr>
        <p:blipFill>
          <a:blip r:embed="rId7" cstate="print"/>
          <a:srcRect/>
          <a:stretch>
            <a:fillRect/>
          </a:stretch>
        </p:blipFill>
        <p:spPr bwMode="auto">
          <a:xfrm>
            <a:off x="5486400" y="5786438"/>
            <a:ext cx="1524000" cy="995362"/>
          </a:xfrm>
          <a:prstGeom prst="rect">
            <a:avLst/>
          </a:prstGeom>
          <a:noFill/>
          <a:ln w="9525">
            <a:solidFill>
              <a:schemeClr val="tx1"/>
            </a:solidFill>
            <a:miter lim="800000"/>
            <a:headEnd/>
            <a:tailEnd/>
          </a:ln>
        </p:spPr>
      </p:pic>
      <p:pic>
        <p:nvPicPr>
          <p:cNvPr id="1034" name="Picture 7" descr="AN37U_Dep"/>
          <p:cNvPicPr>
            <a:picLocks noChangeAspect="1" noChangeArrowheads="1"/>
          </p:cNvPicPr>
          <p:nvPr/>
        </p:nvPicPr>
        <p:blipFill>
          <a:blip r:embed="rId8" cstate="print"/>
          <a:srcRect/>
          <a:stretch>
            <a:fillRect/>
          </a:stretch>
        </p:blipFill>
        <p:spPr bwMode="auto">
          <a:xfrm>
            <a:off x="7389813" y="3581400"/>
            <a:ext cx="1068387" cy="868363"/>
          </a:xfrm>
          <a:prstGeom prst="rect">
            <a:avLst/>
          </a:prstGeom>
          <a:noFill/>
          <a:ln w="9525">
            <a:solidFill>
              <a:schemeClr val="tx1"/>
            </a:solidFill>
            <a:miter lim="800000"/>
            <a:headEnd/>
            <a:tailEnd/>
          </a:ln>
        </p:spPr>
      </p:pic>
      <p:pic>
        <p:nvPicPr>
          <p:cNvPr id="1035" name="Picture 8" descr="AUV"/>
          <p:cNvPicPr>
            <a:picLocks noChangeAspect="1" noChangeArrowheads="1"/>
          </p:cNvPicPr>
          <p:nvPr/>
        </p:nvPicPr>
        <p:blipFill>
          <a:blip r:embed="rId9" cstate="print"/>
          <a:srcRect/>
          <a:stretch>
            <a:fillRect/>
          </a:stretch>
        </p:blipFill>
        <p:spPr bwMode="auto">
          <a:xfrm>
            <a:off x="7315200" y="4587875"/>
            <a:ext cx="1524000" cy="974725"/>
          </a:xfrm>
          <a:prstGeom prst="rect">
            <a:avLst/>
          </a:prstGeom>
          <a:noFill/>
          <a:ln w="9525">
            <a:solidFill>
              <a:schemeClr val="tx1"/>
            </a:solidFill>
            <a:miter lim="800000"/>
            <a:headEnd/>
            <a:tailEnd/>
          </a:ln>
        </p:spPr>
      </p:pic>
      <p:pic>
        <p:nvPicPr>
          <p:cNvPr id="1036" name="Picture 9"/>
          <p:cNvPicPr>
            <a:picLocks noChangeAspect="1" noChangeArrowheads="1"/>
          </p:cNvPicPr>
          <p:nvPr/>
        </p:nvPicPr>
        <p:blipFill>
          <a:blip r:embed="rId10" cstate="print"/>
          <a:srcRect/>
          <a:stretch>
            <a:fillRect/>
          </a:stretch>
        </p:blipFill>
        <p:spPr bwMode="auto">
          <a:xfrm>
            <a:off x="7315200" y="5638800"/>
            <a:ext cx="1371600" cy="1098550"/>
          </a:xfrm>
          <a:prstGeom prst="rect">
            <a:avLst/>
          </a:prstGeom>
          <a:noFill/>
          <a:ln w="6350">
            <a:solidFill>
              <a:srgbClr val="000000"/>
            </a:solidFill>
            <a:miter lim="800000"/>
            <a:headEnd/>
            <a:tailEnd/>
          </a:ln>
        </p:spPr>
      </p:pic>
      <p:pic>
        <p:nvPicPr>
          <p:cNvPr id="1037" name="Picture 10"/>
          <p:cNvPicPr>
            <a:picLocks noChangeAspect="1" noChangeArrowheads="1"/>
          </p:cNvPicPr>
          <p:nvPr/>
        </p:nvPicPr>
        <p:blipFill>
          <a:blip r:embed="rId11" cstate="print"/>
          <a:srcRect l="13702" t="27016" r="6851" b="16626"/>
          <a:stretch>
            <a:fillRect/>
          </a:stretch>
        </p:blipFill>
        <p:spPr bwMode="auto">
          <a:xfrm>
            <a:off x="7010400" y="2438400"/>
            <a:ext cx="1905000" cy="890588"/>
          </a:xfrm>
          <a:prstGeom prst="rect">
            <a:avLst/>
          </a:prstGeom>
          <a:noFill/>
          <a:ln w="19050">
            <a:solidFill>
              <a:schemeClr val="tx1"/>
            </a:solidFill>
            <a:miter lim="800000"/>
            <a:headEnd/>
            <a:tailEnd/>
          </a:ln>
        </p:spPr>
      </p:pic>
      <p:pic>
        <p:nvPicPr>
          <p:cNvPr id="1038" name="Picture 11" descr="Basin2"/>
          <p:cNvPicPr>
            <a:picLocks noChangeAspect="1" noChangeArrowheads="1"/>
          </p:cNvPicPr>
          <p:nvPr/>
        </p:nvPicPr>
        <p:blipFill>
          <a:blip r:embed="rId12" cstate="print"/>
          <a:srcRect l="7463" t="7368" r="4291" b="4210"/>
          <a:stretch>
            <a:fillRect/>
          </a:stretch>
        </p:blipFill>
        <p:spPr bwMode="auto">
          <a:xfrm>
            <a:off x="7239000" y="1295400"/>
            <a:ext cx="1447800" cy="1030288"/>
          </a:xfrm>
          <a:prstGeom prst="rect">
            <a:avLst/>
          </a:prstGeom>
          <a:noFill/>
          <a:ln w="9525">
            <a:solidFill>
              <a:schemeClr val="tx1"/>
            </a:solidFill>
            <a:miter lim="800000"/>
            <a:headEnd/>
            <a:tailEnd/>
          </a:ln>
        </p:spPr>
      </p:pic>
      <p:graphicFrame>
        <p:nvGraphicFramePr>
          <p:cNvPr id="1026" name="Object 12"/>
          <p:cNvGraphicFramePr>
            <a:graphicFrameLocks noGrp="1" noChangeAspect="1"/>
          </p:cNvGraphicFramePr>
          <p:nvPr>
            <p:ph idx="1"/>
          </p:nvPr>
        </p:nvGraphicFramePr>
        <p:xfrm>
          <a:off x="608013" y="4000500"/>
          <a:ext cx="1435100" cy="1119188"/>
        </p:xfrm>
        <a:graphic>
          <a:graphicData uri="http://schemas.openxmlformats.org/presentationml/2006/ole">
            <mc:AlternateContent xmlns:mc="http://schemas.openxmlformats.org/markup-compatibility/2006">
              <mc:Choice xmlns:v="urn:schemas-microsoft-com:vml" Requires="v">
                <p:oleObj spid="_x0000_s1029" name="Photo Editor Photo" r:id="rId13" imgW="1752381" imgH="1504762" progId="">
                  <p:embed/>
                </p:oleObj>
              </mc:Choice>
              <mc:Fallback>
                <p:oleObj name="Photo Editor Photo" r:id="rId13" imgW="1752381" imgH="1504762" progId="">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8013" y="4000500"/>
                        <a:ext cx="1435100" cy="11191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9" name="Picture 13" descr="CH53-4"/>
          <p:cNvPicPr>
            <a:picLocks noChangeAspect="1" noChangeArrowheads="1"/>
          </p:cNvPicPr>
          <p:nvPr/>
        </p:nvPicPr>
        <p:blipFill>
          <a:blip r:embed="rId15" cstate="print"/>
          <a:srcRect/>
          <a:stretch>
            <a:fillRect/>
          </a:stretch>
        </p:blipFill>
        <p:spPr bwMode="auto">
          <a:xfrm>
            <a:off x="304800" y="5276850"/>
            <a:ext cx="1981200" cy="1504950"/>
          </a:xfrm>
          <a:prstGeom prst="rect">
            <a:avLst/>
          </a:prstGeom>
          <a:noFill/>
          <a:ln w="9525">
            <a:solidFill>
              <a:schemeClr val="tx1"/>
            </a:solidFill>
            <a:miter lim="800000"/>
            <a:headEnd/>
            <a:tailEnd/>
          </a:ln>
        </p:spPr>
      </p:pic>
      <p:sp>
        <p:nvSpPr>
          <p:cNvPr id="1040" name="Footer Placeholder 2"/>
          <p:cNvSpPr txBox="1">
            <a:spLocks/>
          </p:cNvSpPr>
          <p:nvPr/>
        </p:nvSpPr>
        <p:spPr bwMode="auto">
          <a:xfrm>
            <a:off x="1219200" y="6172200"/>
            <a:ext cx="4495800" cy="457200"/>
          </a:xfrm>
          <a:prstGeom prst="rect">
            <a:avLst/>
          </a:prstGeom>
          <a:noFill/>
          <a:ln w="9525">
            <a:noFill/>
            <a:miter lim="800000"/>
            <a:headEnd/>
            <a:tailEnd/>
          </a:ln>
        </p:spPr>
        <p:txBody>
          <a:bodyPr/>
          <a:lstStyle/>
          <a:p>
            <a:pPr algn="ctr"/>
            <a:endParaRPr lang="en-US" sz="1400">
              <a:latin typeface="Times New Roman" pitchFamily="18" charset="0"/>
              <a:cs typeface="Arial" charset="0"/>
            </a:endParaRPr>
          </a:p>
        </p:txBody>
      </p:sp>
      <p:sp>
        <p:nvSpPr>
          <p:cNvPr id="1041" name="Slide Number Placeholder 3"/>
          <p:cNvSpPr>
            <a:spLocks noGrp="1"/>
          </p:cNvSpPr>
          <p:nvPr>
            <p:ph type="sldNum" sz="quarter" idx="12"/>
          </p:nvPr>
        </p:nvSpPr>
        <p:spPr>
          <a:xfrm>
            <a:off x="8153400" y="6324600"/>
            <a:ext cx="762000" cy="381000"/>
          </a:xfrm>
        </p:spPr>
        <p:txBody>
          <a:bodyPr/>
          <a:lstStyle/>
          <a:p>
            <a:pPr>
              <a:defRPr/>
            </a:pPr>
            <a:endParaRPr lang="en-US" smtClean="0"/>
          </a:p>
          <a:p>
            <a:pPr>
              <a:defRPr/>
            </a:pPr>
            <a:fld id="{EF4E94E4-0CA7-4EE8-B599-E2C2F2DA0AEC}" type="slidenum">
              <a:rPr lang="en-US" smtClean="0"/>
              <a:pPr>
                <a:defRPr/>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 y="152400"/>
            <a:ext cx="6858000" cy="762000"/>
          </a:xfrm>
        </p:spPr>
        <p:txBody>
          <a:bodyPr/>
          <a:lstStyle/>
          <a:p>
            <a:pPr eaLnBrk="1" hangingPunct="1"/>
            <a:r>
              <a:rPr lang="en-US" sz="2800" dirty="0" smtClean="0">
                <a:latin typeface="Century Gothic" pitchFamily="34" charset="0"/>
                <a:ea typeface="ＭＳ Ｐゴシック" pitchFamily="34" charset="-128"/>
                <a:cs typeface="Century Gothic" pitchFamily="34" charset="0"/>
              </a:rPr>
              <a:t>Dynamic Stability – </a:t>
            </a:r>
            <a:br>
              <a:rPr lang="en-US" sz="2800" dirty="0" smtClean="0">
                <a:latin typeface="Century Gothic" pitchFamily="34" charset="0"/>
                <a:ea typeface="ＭＳ Ｐゴシック" pitchFamily="34" charset="-128"/>
                <a:cs typeface="Century Gothic" pitchFamily="34" charset="0"/>
              </a:rPr>
            </a:br>
            <a:r>
              <a:rPr lang="en-US" sz="2800" dirty="0" smtClean="0">
                <a:latin typeface="Century Gothic" pitchFamily="34" charset="0"/>
                <a:ea typeface="ＭＳ Ｐゴシック" pitchFamily="34" charset="-128"/>
                <a:cs typeface="Century Gothic" pitchFamily="34" charset="0"/>
              </a:rPr>
              <a:t>Mooring Point Separation</a:t>
            </a:r>
          </a:p>
        </p:txBody>
      </p:sp>
      <p:sp>
        <p:nvSpPr>
          <p:cNvPr id="45059" name="Rectangle 2"/>
          <p:cNvSpPr>
            <a:spLocks noChangeArrowheads="1"/>
          </p:cNvSpPr>
          <p:nvPr/>
        </p:nvSpPr>
        <p:spPr bwMode="auto">
          <a:xfrm>
            <a:off x="838200" y="1752600"/>
            <a:ext cx="7772400" cy="3046413"/>
          </a:xfrm>
          <a:prstGeom prst="rect">
            <a:avLst/>
          </a:prstGeom>
          <a:noFill/>
          <a:ln w="9525">
            <a:noFill/>
            <a:miter lim="800000"/>
            <a:headEnd/>
            <a:tailEnd/>
          </a:ln>
        </p:spPr>
        <p:txBody>
          <a:bodyPr>
            <a:spAutoFit/>
          </a:bodyPr>
          <a:lstStyle/>
          <a:p>
            <a:pPr marL="184150" lvl="1" indent="-184150">
              <a:spcBef>
                <a:spcPct val="40000"/>
              </a:spcBef>
              <a:buFont typeface="Wingdings" pitchFamily="2" charset="2"/>
              <a:buChar char="§"/>
            </a:pPr>
            <a:r>
              <a:rPr lang="en-US" sz="2400"/>
              <a:t>Collocated Mooring Attachment</a:t>
            </a:r>
          </a:p>
          <a:p>
            <a:pPr marL="641350" lvl="2" indent="-184150">
              <a:spcBef>
                <a:spcPct val="40000"/>
              </a:spcBef>
              <a:buFont typeface="Wingdings" pitchFamily="2" charset="2"/>
              <a:buChar char="§"/>
            </a:pPr>
            <a:r>
              <a:rPr lang="en-US" sz="2400"/>
              <a:t>Best weathervaning</a:t>
            </a:r>
          </a:p>
          <a:p>
            <a:pPr marL="641350" lvl="2" indent="-184150">
              <a:spcBef>
                <a:spcPct val="40000"/>
              </a:spcBef>
              <a:buFont typeface="Wingdings" pitchFamily="2" charset="2"/>
              <a:buChar char="§"/>
            </a:pPr>
            <a:r>
              <a:rPr lang="en-US" sz="2400"/>
              <a:t>Can become tangled if flow reverses</a:t>
            </a:r>
          </a:p>
          <a:p>
            <a:pPr marL="184150" lvl="1" indent="-184150">
              <a:spcBef>
                <a:spcPct val="40000"/>
              </a:spcBef>
              <a:buFont typeface="Wingdings" pitchFamily="2" charset="2"/>
              <a:buChar char="§"/>
            </a:pPr>
            <a:r>
              <a:rPr lang="en-US" sz="2400"/>
              <a:t>Separated Mooring Attachment</a:t>
            </a:r>
          </a:p>
          <a:p>
            <a:pPr marL="641350" lvl="2" indent="-184150">
              <a:spcBef>
                <a:spcPct val="40000"/>
              </a:spcBef>
              <a:buFont typeface="Wingdings" pitchFamily="2" charset="2"/>
              <a:buChar char="§"/>
            </a:pPr>
            <a:r>
              <a:rPr lang="en-US" sz="2400"/>
              <a:t>Allows weathervaning at small flow angles</a:t>
            </a:r>
          </a:p>
          <a:p>
            <a:pPr marL="641350" lvl="2" indent="-184150">
              <a:spcBef>
                <a:spcPct val="40000"/>
              </a:spcBef>
              <a:buFont typeface="Wingdings" pitchFamily="2" charset="2"/>
              <a:buChar char="§"/>
            </a:pPr>
            <a:r>
              <a:rPr lang="en-US" sz="2400"/>
              <a:t>Prevents weathervaning at larger flow angles</a:t>
            </a:r>
          </a:p>
        </p:txBody>
      </p:sp>
      <p:sp>
        <p:nvSpPr>
          <p:cNvPr id="45060" name="TextBox 3"/>
          <p:cNvSpPr txBox="1">
            <a:spLocks noChangeArrowheads="1"/>
          </p:cNvSpPr>
          <p:nvPr/>
        </p:nvSpPr>
        <p:spPr bwMode="auto">
          <a:xfrm>
            <a:off x="1371600" y="1219200"/>
            <a:ext cx="6553200" cy="400050"/>
          </a:xfrm>
          <a:prstGeom prst="rect">
            <a:avLst/>
          </a:prstGeom>
          <a:noFill/>
          <a:ln w="9525">
            <a:noFill/>
            <a:miter lim="800000"/>
            <a:headEnd/>
            <a:tailEnd/>
          </a:ln>
        </p:spPr>
        <p:txBody>
          <a:bodyPr>
            <a:spAutoFit/>
          </a:bodyPr>
          <a:lstStyle/>
          <a:p>
            <a:pPr algn="ctr"/>
            <a:r>
              <a:rPr lang="en-US" sz="2000" b="1">
                <a:solidFill>
                  <a:srgbClr val="0070C0"/>
                </a:solidFill>
              </a:rPr>
              <a:t>Key Design Choice</a:t>
            </a:r>
          </a:p>
        </p:txBody>
      </p:sp>
      <p:sp>
        <p:nvSpPr>
          <p:cNvPr id="36869"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08CAF6F4-A484-4F7F-BD25-E61652A09B48}" type="slidenum">
              <a:rPr lang="en-US" sz="1200" smtClean="0">
                <a:solidFill>
                  <a:schemeClr val="bg1"/>
                </a:solidFill>
              </a:rPr>
              <a:pPr>
                <a:defRPr/>
              </a:pPr>
              <a:t>30</a:t>
            </a:fld>
            <a:endParaRPr lang="en-US" sz="1200" smtClean="0">
              <a:solidFill>
                <a:schemeClr val="bg1"/>
              </a:solidFill>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8600" y="76200"/>
            <a:ext cx="8458200" cy="762000"/>
          </a:xfrm>
        </p:spPr>
        <p:txBody>
          <a:bodyPr/>
          <a:lstStyle/>
          <a:p>
            <a:pPr eaLnBrk="1" hangingPunct="1"/>
            <a:r>
              <a:rPr lang="en-US" sz="2800" dirty="0" smtClean="0">
                <a:latin typeface="Century Gothic" pitchFamily="34" charset="0"/>
                <a:ea typeface="ＭＳ Ｐゴシック" pitchFamily="34" charset="-128"/>
                <a:cs typeface="Century Gothic" pitchFamily="34" charset="0"/>
              </a:rPr>
              <a:t>Platform Stability</a:t>
            </a:r>
          </a:p>
        </p:txBody>
      </p:sp>
      <p:sp>
        <p:nvSpPr>
          <p:cNvPr id="3" name="Rectangle 2"/>
          <p:cNvSpPr/>
          <p:nvPr/>
        </p:nvSpPr>
        <p:spPr>
          <a:xfrm>
            <a:off x="762000" y="1447800"/>
            <a:ext cx="7772400" cy="3724096"/>
          </a:xfrm>
          <a:prstGeom prst="rect">
            <a:avLst/>
          </a:prstGeom>
        </p:spPr>
        <p:txBody>
          <a:bodyPr>
            <a:spAutoFit/>
          </a:bodyPr>
          <a:lstStyle/>
          <a:p>
            <a:pPr marL="184150" lvl="1" indent="-184150">
              <a:spcBef>
                <a:spcPct val="40000"/>
              </a:spcBef>
              <a:buFont typeface="Wingdings" pitchFamily="2" charset="2"/>
              <a:buChar char="§"/>
              <a:defRPr/>
            </a:pPr>
            <a:r>
              <a:rPr lang="en-US" dirty="0"/>
              <a:t>Two (2) </a:t>
            </a:r>
            <a:r>
              <a:rPr lang="en-US" dirty="0" smtClean="0"/>
              <a:t>Downwind </a:t>
            </a:r>
            <a:r>
              <a:rPr lang="en-US" dirty="0"/>
              <a:t>rotors </a:t>
            </a:r>
          </a:p>
          <a:p>
            <a:pPr marL="184150" lvl="1" indent="-184150">
              <a:spcBef>
                <a:spcPct val="40000"/>
              </a:spcBef>
              <a:buFont typeface="Wingdings" pitchFamily="2" charset="2"/>
              <a:buChar char="§"/>
              <a:defRPr/>
            </a:pPr>
            <a:r>
              <a:rPr lang="en-US" dirty="0"/>
              <a:t>Overall weight </a:t>
            </a:r>
            <a:r>
              <a:rPr lang="en-US" dirty="0" smtClean="0"/>
              <a:t>6,432kN  (646 LT)</a:t>
            </a:r>
            <a:endParaRPr lang="en-US" dirty="0"/>
          </a:p>
          <a:p>
            <a:pPr marL="184150" lvl="1" indent="-184150">
              <a:spcBef>
                <a:spcPct val="40000"/>
              </a:spcBef>
              <a:buFont typeface="Wingdings" pitchFamily="2" charset="2"/>
              <a:buChar char="§"/>
              <a:defRPr/>
            </a:pPr>
            <a:r>
              <a:rPr lang="en-US" dirty="0"/>
              <a:t>Overall buoyancy </a:t>
            </a:r>
            <a:r>
              <a:rPr lang="en-US" dirty="0" smtClean="0"/>
              <a:t>1,683kN  (170 LT)</a:t>
            </a:r>
            <a:endParaRPr lang="en-US" dirty="0"/>
          </a:p>
          <a:p>
            <a:pPr marL="184150" lvl="1" indent="-184150">
              <a:spcBef>
                <a:spcPct val="40000"/>
              </a:spcBef>
              <a:buFont typeface="Wingdings" pitchFamily="2" charset="2"/>
              <a:buChar char="§"/>
              <a:defRPr/>
            </a:pPr>
            <a:r>
              <a:rPr lang="en-US" dirty="0"/>
              <a:t>Fwd mooring lines </a:t>
            </a:r>
            <a:r>
              <a:rPr lang="en-US" dirty="0" smtClean="0"/>
              <a:t>attach point </a:t>
            </a:r>
            <a:r>
              <a:rPr lang="en-US" dirty="0"/>
              <a:t>is </a:t>
            </a:r>
            <a:r>
              <a:rPr lang="en-US" dirty="0" smtClean="0"/>
              <a:t>+12.9m on nacelle centerline or 19.0m and 3.5m below nacelle centerline from </a:t>
            </a:r>
            <a:r>
              <a:rPr lang="en-US" dirty="0"/>
              <a:t>aft rotor reference point (intersection of rotor stacking axis and shaft centerline) for stability with rotors stopped</a:t>
            </a:r>
          </a:p>
          <a:p>
            <a:pPr marL="184150" lvl="1" indent="-184150">
              <a:spcBef>
                <a:spcPct val="40000"/>
              </a:spcBef>
              <a:buFont typeface="Wingdings" pitchFamily="2" charset="2"/>
              <a:buChar char="§"/>
              <a:defRPr/>
            </a:pPr>
            <a:r>
              <a:rPr lang="en-US" dirty="0"/>
              <a:t>Vertical mooring line to limit platform rising in water column during low flow conditions</a:t>
            </a:r>
          </a:p>
          <a:p>
            <a:pPr marL="184150" lvl="1" indent="-184150">
              <a:spcBef>
                <a:spcPct val="40000"/>
              </a:spcBef>
              <a:buFont typeface="Wingdings" pitchFamily="2" charset="2"/>
              <a:buChar char="§"/>
              <a:defRPr/>
            </a:pPr>
            <a:endParaRPr lang="en-US" dirty="0"/>
          </a:p>
          <a:p>
            <a:pPr lvl="1">
              <a:defRPr/>
            </a:pPr>
            <a:endParaRPr lang="en-US" sz="2000" dirty="0">
              <a:solidFill>
                <a:srgbClr val="272255"/>
              </a:solidFill>
              <a:latin typeface="Century Gothic"/>
              <a:cs typeface="Century Gothic"/>
            </a:endParaRPr>
          </a:p>
        </p:txBody>
      </p:sp>
      <p:sp>
        <p:nvSpPr>
          <p:cNvPr id="46084" name="TextBox 3"/>
          <p:cNvSpPr txBox="1">
            <a:spLocks noChangeArrowheads="1"/>
          </p:cNvSpPr>
          <p:nvPr/>
        </p:nvSpPr>
        <p:spPr bwMode="auto">
          <a:xfrm>
            <a:off x="1371600" y="1066800"/>
            <a:ext cx="6553200" cy="400050"/>
          </a:xfrm>
          <a:prstGeom prst="rect">
            <a:avLst/>
          </a:prstGeom>
          <a:noFill/>
          <a:ln w="9525">
            <a:noFill/>
            <a:miter lim="800000"/>
            <a:headEnd/>
            <a:tailEnd/>
          </a:ln>
        </p:spPr>
        <p:txBody>
          <a:bodyPr>
            <a:spAutoFit/>
          </a:bodyPr>
          <a:lstStyle/>
          <a:p>
            <a:pPr algn="ctr"/>
            <a:r>
              <a:rPr lang="en-US" sz="2000" b="1" dirty="0">
                <a:solidFill>
                  <a:srgbClr val="0070C0"/>
                </a:solidFill>
              </a:rPr>
              <a:t>Hydrostatic Stability – </a:t>
            </a:r>
            <a:r>
              <a:rPr lang="en-US" sz="2000" b="1" dirty="0" smtClean="0">
                <a:solidFill>
                  <a:srgbClr val="0070C0"/>
                </a:solidFill>
              </a:rPr>
              <a:t>2DW </a:t>
            </a:r>
            <a:r>
              <a:rPr lang="en-US" sz="2000" b="1" dirty="0">
                <a:solidFill>
                  <a:srgbClr val="0070C0"/>
                </a:solidFill>
              </a:rPr>
              <a:t>Rotor Platform</a:t>
            </a:r>
          </a:p>
        </p:txBody>
      </p:sp>
      <p:sp>
        <p:nvSpPr>
          <p:cNvPr id="35846"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4A4067D5-A767-4DE0-A086-28C79883CB23}" type="slidenum">
              <a:rPr lang="en-US" sz="1200" smtClean="0">
                <a:solidFill>
                  <a:schemeClr val="bg1"/>
                </a:solidFill>
              </a:rPr>
              <a:pPr>
                <a:defRPr/>
              </a:pPr>
              <a:t>31</a:t>
            </a:fld>
            <a:endParaRPr lang="en-US" sz="1200" smtClean="0">
              <a:solidFill>
                <a:schemeClr val="bg1"/>
              </a:solidFill>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8600" y="76200"/>
            <a:ext cx="8458200" cy="762000"/>
          </a:xfrm>
        </p:spPr>
        <p:txBody>
          <a:bodyPr/>
          <a:lstStyle/>
          <a:p>
            <a:pPr eaLnBrk="1" hangingPunct="1"/>
            <a:r>
              <a:rPr lang="en-US" sz="2800" dirty="0" smtClean="0">
                <a:latin typeface="Century Gothic" pitchFamily="34" charset="0"/>
                <a:ea typeface="ＭＳ Ｐゴシック" pitchFamily="34" charset="-128"/>
                <a:cs typeface="Century Gothic" pitchFamily="34" charset="0"/>
              </a:rPr>
              <a:t>Platform Stability</a:t>
            </a:r>
          </a:p>
        </p:txBody>
      </p:sp>
      <p:sp>
        <p:nvSpPr>
          <p:cNvPr id="3" name="Rectangle 2"/>
          <p:cNvSpPr/>
          <p:nvPr/>
        </p:nvSpPr>
        <p:spPr>
          <a:xfrm>
            <a:off x="762000" y="1447800"/>
            <a:ext cx="7772400" cy="677108"/>
          </a:xfrm>
          <a:prstGeom prst="rect">
            <a:avLst/>
          </a:prstGeom>
        </p:spPr>
        <p:txBody>
          <a:bodyPr>
            <a:spAutoFit/>
          </a:bodyPr>
          <a:lstStyle/>
          <a:p>
            <a:pPr marL="184150" lvl="1" indent="-184150">
              <a:spcBef>
                <a:spcPct val="40000"/>
              </a:spcBef>
              <a:buFont typeface="Wingdings" pitchFamily="2" charset="2"/>
              <a:buChar char="§"/>
              <a:defRPr/>
            </a:pPr>
            <a:endParaRPr lang="en-US" dirty="0"/>
          </a:p>
          <a:p>
            <a:pPr lvl="1">
              <a:defRPr/>
            </a:pPr>
            <a:endParaRPr lang="en-US" sz="2000" dirty="0">
              <a:solidFill>
                <a:srgbClr val="272255"/>
              </a:solidFill>
              <a:latin typeface="Century Gothic"/>
              <a:cs typeface="Century Gothic"/>
            </a:endParaRPr>
          </a:p>
        </p:txBody>
      </p:sp>
      <p:sp>
        <p:nvSpPr>
          <p:cNvPr id="46084" name="TextBox 3"/>
          <p:cNvSpPr txBox="1">
            <a:spLocks noChangeArrowheads="1"/>
          </p:cNvSpPr>
          <p:nvPr/>
        </p:nvSpPr>
        <p:spPr bwMode="auto">
          <a:xfrm>
            <a:off x="1371600" y="1143000"/>
            <a:ext cx="6553200" cy="400050"/>
          </a:xfrm>
          <a:prstGeom prst="rect">
            <a:avLst/>
          </a:prstGeom>
          <a:noFill/>
          <a:ln w="9525">
            <a:noFill/>
            <a:miter lim="800000"/>
            <a:headEnd/>
            <a:tailEnd/>
          </a:ln>
        </p:spPr>
        <p:txBody>
          <a:bodyPr>
            <a:spAutoFit/>
          </a:bodyPr>
          <a:lstStyle/>
          <a:p>
            <a:pPr algn="ctr"/>
            <a:r>
              <a:rPr lang="en-US" sz="2000" b="1" dirty="0" smtClean="0">
                <a:solidFill>
                  <a:srgbClr val="0070C0"/>
                </a:solidFill>
              </a:rPr>
              <a:t>2DW </a:t>
            </a:r>
            <a:r>
              <a:rPr lang="en-US" sz="2000" b="1" dirty="0">
                <a:solidFill>
                  <a:srgbClr val="0070C0"/>
                </a:solidFill>
              </a:rPr>
              <a:t>Rotor </a:t>
            </a:r>
            <a:r>
              <a:rPr lang="en-US" sz="2000" b="1" dirty="0" smtClean="0">
                <a:solidFill>
                  <a:srgbClr val="0070C0"/>
                </a:solidFill>
              </a:rPr>
              <a:t>Platform Weights, CG &amp; CB</a:t>
            </a:r>
            <a:endParaRPr lang="en-US" sz="2000" b="1" dirty="0">
              <a:solidFill>
                <a:srgbClr val="0070C0"/>
              </a:solidFill>
            </a:endParaRPr>
          </a:p>
        </p:txBody>
      </p:sp>
      <p:sp>
        <p:nvSpPr>
          <p:cNvPr id="35846"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4A4067D5-A767-4DE0-A086-28C79883CB23}" type="slidenum">
              <a:rPr lang="en-US" sz="1200" smtClean="0">
                <a:solidFill>
                  <a:schemeClr val="bg1"/>
                </a:solidFill>
              </a:rPr>
              <a:pPr>
                <a:defRPr/>
              </a:pPr>
              <a:t>32</a:t>
            </a:fld>
            <a:endParaRPr lang="en-US" sz="1200" smtClean="0">
              <a:solidFill>
                <a:schemeClr val="bg1"/>
              </a:solidFill>
            </a:endParaRPr>
          </a:p>
        </p:txBody>
      </p:sp>
      <p:graphicFrame>
        <p:nvGraphicFramePr>
          <p:cNvPr id="8" name="Table 7"/>
          <p:cNvGraphicFramePr>
            <a:graphicFrameLocks noGrp="1"/>
          </p:cNvGraphicFramePr>
          <p:nvPr/>
        </p:nvGraphicFramePr>
        <p:xfrm>
          <a:off x="685800" y="1524000"/>
          <a:ext cx="7619998" cy="3657595"/>
        </p:xfrm>
        <a:graphic>
          <a:graphicData uri="http://schemas.openxmlformats.org/drawingml/2006/table">
            <a:tbl>
              <a:tblPr/>
              <a:tblGrid>
                <a:gridCol w="307490"/>
                <a:gridCol w="858412"/>
                <a:gridCol w="307490"/>
                <a:gridCol w="307490"/>
                <a:gridCol w="398776"/>
                <a:gridCol w="365146"/>
                <a:gridCol w="365146"/>
                <a:gridCol w="365146"/>
                <a:gridCol w="307490"/>
                <a:gridCol w="307490"/>
                <a:gridCol w="307490"/>
                <a:gridCol w="307490"/>
                <a:gridCol w="397175"/>
                <a:gridCol w="365146"/>
                <a:gridCol w="360340"/>
                <a:gridCol w="365146"/>
                <a:gridCol w="307490"/>
                <a:gridCol w="307490"/>
                <a:gridCol w="307490"/>
                <a:gridCol w="307490"/>
                <a:gridCol w="397175"/>
              </a:tblGrid>
              <a:tr h="208414">
                <a:tc>
                  <a:txBody>
                    <a:bodyPr/>
                    <a:lstStyle/>
                    <a:p>
                      <a:pPr algn="l" fontAlgn="ctr"/>
                      <a:endParaRPr lang="en-US" sz="400" b="0" i="0" u="none" strike="noStrike" dirty="0">
                        <a:solidFill>
                          <a:srgbClr val="000000"/>
                        </a:solidFill>
                        <a:latin typeface="Arial"/>
                      </a:endParaRPr>
                    </a:p>
                  </a:txBody>
                  <a:tcPr marL="3845" marR="3845" marT="3845" marB="0" anchor="ctr">
                    <a:lnL>
                      <a:noFill/>
                    </a:lnL>
                    <a:lnR>
                      <a:noFill/>
                    </a:lnR>
                    <a:lnT>
                      <a:noFill/>
                    </a:lnT>
                    <a:lnB>
                      <a:noFill/>
                    </a:lnB>
                  </a:tcPr>
                </a:tc>
                <a:tc gridSpan="4">
                  <a:txBody>
                    <a:bodyPr/>
                    <a:lstStyle/>
                    <a:p>
                      <a:pPr algn="l" fontAlgn="ctr"/>
                      <a:r>
                        <a:rPr lang="en-US" sz="400" b="1" i="0" u="none" strike="noStrike">
                          <a:solidFill>
                            <a:srgbClr val="000000"/>
                          </a:solidFill>
                          <a:latin typeface="Arial"/>
                        </a:rPr>
                        <a:t>2-Rotor Platform &amp; Nacelle Weights, CG &amp; CB Locations</a:t>
                      </a:r>
                    </a:p>
                  </a:txBody>
                  <a:tcPr marL="3845" marR="3845" marT="384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a:noFill/>
                    </a:lnB>
                  </a:tcPr>
                </a:tc>
                <a:tc gridSpan="6">
                  <a:txBody>
                    <a:bodyPr/>
                    <a:lstStyle/>
                    <a:p>
                      <a:pPr algn="l" fontAlgn="ctr"/>
                      <a:r>
                        <a:rPr lang="en-US" sz="400" b="1" i="0" u="none" strike="noStrike">
                          <a:solidFill>
                            <a:srgbClr val="000000"/>
                          </a:solidFill>
                          <a:latin typeface="Arial"/>
                        </a:rPr>
                        <a:t>Based on Mike LaGrassa Weights &amp; Centers file 04_17_2012</a:t>
                      </a:r>
                    </a:p>
                  </a:txBody>
                  <a:tcPr marL="3845" marR="3845" marT="384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a:noFill/>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a:noFill/>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a:noFill/>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a:noFill/>
                    </a:lnB>
                  </a:tcPr>
                </a:tc>
                <a:tc gridSpan="2">
                  <a:txBody>
                    <a:bodyPr/>
                    <a:lstStyle/>
                    <a:p>
                      <a:pPr algn="l" fontAlgn="ctr"/>
                      <a:r>
                        <a:rPr lang="en-US" sz="400" b="1" i="0" u="none" strike="noStrike">
                          <a:solidFill>
                            <a:srgbClr val="000000"/>
                          </a:solidFill>
                          <a:latin typeface="Arial"/>
                        </a:rPr>
                        <a:t>Date:  20 Apr 2012</a:t>
                      </a:r>
                    </a:p>
                  </a:txBody>
                  <a:tcPr marL="3845" marR="3845" marT="3845" marB="0" anchor="ctr">
                    <a:lnL>
                      <a:noFill/>
                    </a:lnL>
                    <a:lnR>
                      <a:noFill/>
                    </a:lnR>
                    <a:lnT>
                      <a:noFill/>
                    </a:lnT>
                    <a:lnB>
                      <a:noFill/>
                    </a:lnB>
                  </a:tcPr>
                </a:tc>
                <a:tc hMerge="1">
                  <a:txBody>
                    <a:bodyPr/>
                    <a:lstStyle/>
                    <a:p>
                      <a:endParaRPr lang="en-US"/>
                    </a:p>
                  </a:txBody>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a:noFill/>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a:noFill/>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a:noFill/>
                    </a:lnB>
                  </a:tcPr>
                </a:tc>
              </a:tr>
              <a:tr h="101390">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3845" marR="3845" marT="3845" marB="0" anchor="ctr">
                    <a:lnL>
                      <a:noFill/>
                    </a:lnL>
                    <a:lnR>
                      <a:noFill/>
                    </a:lnR>
                    <a:lnT>
                      <a:noFill/>
                    </a:lnT>
                    <a:lnB w="12700" cap="flat" cmpd="sng" algn="ctr">
                      <a:solidFill>
                        <a:srgbClr val="000000"/>
                      </a:solidFill>
                      <a:prstDash val="solid"/>
                      <a:round/>
                      <a:headEnd type="none" w="med" len="med"/>
                      <a:tailEnd type="none" w="med" len="med"/>
                    </a:lnB>
                  </a:tcPr>
                </a:tc>
              </a:tr>
              <a:tr h="219681">
                <a:tc rowSpan="2">
                  <a:txBody>
                    <a:bodyPr/>
                    <a:lstStyle/>
                    <a:p>
                      <a:pPr algn="ctr" fontAlgn="ctr"/>
                      <a:r>
                        <a:rPr lang="en-US" sz="400" b="0" i="0" u="none" strike="noStrike">
                          <a:solidFill>
                            <a:srgbClr val="000000"/>
                          </a:solidFill>
                          <a:latin typeface="Arial"/>
                        </a:rPr>
                        <a:t>Item</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400" b="0" i="0" u="none" strike="noStrike">
                          <a:solidFill>
                            <a:srgbClr val="000000"/>
                          </a:solidFill>
                          <a:latin typeface="Arial"/>
                        </a:rPr>
                        <a:t>Component</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400" b="0" i="0" u="none" strike="noStrike">
                          <a:solidFill>
                            <a:srgbClr val="000000"/>
                          </a:solidFill>
                          <a:latin typeface="Arial"/>
                        </a:rPr>
                        <a:t>Qty</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a:solidFill>
                            <a:srgbClr val="000000"/>
                          </a:solidFill>
                          <a:latin typeface="Arial"/>
                        </a:rPr>
                        <a:t>Assembly Wt in air</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ctr"/>
                      <a:r>
                        <a:rPr lang="en-US" sz="400" b="0" i="0" u="none" strike="noStrike">
                          <a:solidFill>
                            <a:srgbClr val="000000"/>
                          </a:solidFill>
                          <a:latin typeface="Arial"/>
                        </a:rPr>
                        <a:t>Assembly CG location </a:t>
                      </a:r>
                      <a:br>
                        <a:rPr lang="en-US" sz="400" b="0" i="0" u="none" strike="noStrike">
                          <a:solidFill>
                            <a:srgbClr val="000000"/>
                          </a:solidFill>
                          <a:latin typeface="Arial"/>
                        </a:rPr>
                      </a:br>
                      <a:r>
                        <a:rPr lang="en-US" sz="400" b="0" i="0" u="none" strike="noStrike">
                          <a:solidFill>
                            <a:srgbClr val="000000"/>
                          </a:solidFill>
                          <a:latin typeface="Arial"/>
                        </a:rPr>
                        <a:t>(from aft rotor axis)</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400" b="0" i="0" u="none" strike="noStrike">
                          <a:solidFill>
                            <a:srgbClr val="000000"/>
                          </a:solidFill>
                          <a:latin typeface="Arial"/>
                        </a:rPr>
                        <a:t>CG Moments</a:t>
                      </a:r>
                      <a:br>
                        <a:rPr lang="en-US" sz="400" b="0" i="0" u="none" strike="noStrike">
                          <a:solidFill>
                            <a:srgbClr val="000000"/>
                          </a:solidFill>
                          <a:latin typeface="Arial"/>
                        </a:rPr>
                      </a:br>
                      <a:r>
                        <a:rPr lang="en-US" sz="400" b="0" i="0" u="none" strike="noStrike">
                          <a:solidFill>
                            <a:srgbClr val="000000"/>
                          </a:solidFill>
                          <a:latin typeface="Arial"/>
                        </a:rPr>
                        <a:t>(kN-m)</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400" b="0" i="0" u="none" strike="noStrike">
                          <a:solidFill>
                            <a:srgbClr val="000000"/>
                          </a:solidFill>
                          <a:latin typeface="Arial"/>
                        </a:rPr>
                        <a:t>Assy Displacement </a:t>
                      </a:r>
                      <a:br>
                        <a:rPr lang="en-US" sz="400" b="0" i="0" u="none" strike="noStrike">
                          <a:solidFill>
                            <a:srgbClr val="000000"/>
                          </a:solidFill>
                          <a:latin typeface="Arial"/>
                        </a:rPr>
                      </a:br>
                      <a:r>
                        <a:rPr lang="en-US" sz="400" b="0" i="0" u="none" strike="noStrike">
                          <a:solidFill>
                            <a:srgbClr val="000000"/>
                          </a:solidFill>
                          <a:latin typeface="Arial"/>
                        </a:rPr>
                        <a:t>(Wt of SW)</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ctr"/>
                      <a:r>
                        <a:rPr lang="en-US" sz="400" b="0" i="0" u="none" strike="noStrike">
                          <a:solidFill>
                            <a:srgbClr val="000000"/>
                          </a:solidFill>
                          <a:latin typeface="Arial"/>
                        </a:rPr>
                        <a:t>CB location </a:t>
                      </a:r>
                      <a:br>
                        <a:rPr lang="en-US" sz="400" b="0" i="0" u="none" strike="noStrike">
                          <a:solidFill>
                            <a:srgbClr val="000000"/>
                          </a:solidFill>
                          <a:latin typeface="Arial"/>
                        </a:rPr>
                      </a:br>
                      <a:r>
                        <a:rPr lang="en-US" sz="400" b="0" i="0" u="none" strike="noStrike">
                          <a:solidFill>
                            <a:srgbClr val="000000"/>
                          </a:solidFill>
                          <a:latin typeface="Arial"/>
                        </a:rPr>
                        <a:t>(from aft rotor axis)</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400" b="0" i="0" u="none" strike="noStrike">
                          <a:solidFill>
                            <a:srgbClr val="000000"/>
                          </a:solidFill>
                          <a:latin typeface="Arial"/>
                        </a:rPr>
                        <a:t>CB Moments</a:t>
                      </a:r>
                      <a:br>
                        <a:rPr lang="en-US" sz="400" b="0" i="0" u="none" strike="noStrike">
                          <a:solidFill>
                            <a:srgbClr val="000000"/>
                          </a:solidFill>
                          <a:latin typeface="Arial"/>
                        </a:rPr>
                      </a:br>
                      <a:r>
                        <a:rPr lang="en-US" sz="400" b="0" i="0" u="none" strike="noStrike">
                          <a:solidFill>
                            <a:srgbClr val="000000"/>
                          </a:solidFill>
                          <a:latin typeface="Arial"/>
                        </a:rPr>
                        <a:t>(kN-m)</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400" b="0" i="0" u="none" strike="noStrike">
                          <a:solidFill>
                            <a:srgbClr val="000000"/>
                          </a:solidFill>
                          <a:latin typeface="Arial"/>
                        </a:rPr>
                        <a:t>Assembly Wt in SW</a:t>
                      </a:r>
                      <a:br>
                        <a:rPr lang="en-US" sz="400" b="0" i="0" u="none" strike="noStrike">
                          <a:solidFill>
                            <a:srgbClr val="000000"/>
                          </a:solidFill>
                          <a:latin typeface="Arial"/>
                        </a:rPr>
                      </a:br>
                      <a:r>
                        <a:rPr lang="en-US" sz="400" b="0" i="0" u="none" strike="noStrike">
                          <a:solidFill>
                            <a:srgbClr val="000000"/>
                          </a:solidFill>
                          <a:latin typeface="Arial"/>
                        </a:rPr>
                        <a:t>(+ heavy, - buoyant)</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197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400" b="0" i="0" u="none" strike="noStrike">
                          <a:solidFill>
                            <a:srgbClr val="000000"/>
                          </a:solidFill>
                          <a:latin typeface="Arial"/>
                        </a:rPr>
                        <a:t>kN</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lb</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X (m)</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Y (m)</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Z (m)</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X</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Y</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Z</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kN</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lb</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X (m)</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Y (m)</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Z (m)</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X</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Y</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Z</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kN</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lb</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92">
                <a:tc>
                  <a:txBody>
                    <a:bodyPr/>
                    <a:lstStyle/>
                    <a:p>
                      <a:pPr algn="ctr" fontAlgn="ctr"/>
                      <a:r>
                        <a:rPr lang="en-US" sz="400" b="0" i="0" u="none" strike="noStrike">
                          <a:solidFill>
                            <a:srgbClr val="000000"/>
                          </a:solidFill>
                          <a:latin typeface="Arial"/>
                        </a:rPr>
                        <a:t>1</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Rotor Blade Set - DW</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1,494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335,883</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-0.8</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-1,174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17</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1,075</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241,617</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-0.8</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-844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419</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94,266</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92">
                <a:tc>
                  <a:txBody>
                    <a:bodyPr/>
                    <a:lstStyle/>
                    <a:p>
                      <a:pPr algn="ctr" fontAlgn="ctr"/>
                      <a:r>
                        <a:rPr lang="en-US" sz="400" b="0" i="0" u="none" strike="noStrike">
                          <a:solidFill>
                            <a:srgbClr val="000000"/>
                          </a:solidFill>
                          <a:latin typeface="Arial"/>
                        </a:rPr>
                        <a:t>2</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Rotor Blade Set - UW</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-0.8</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-0.8</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92">
                <a:tc>
                  <a:txBody>
                    <a:bodyPr/>
                    <a:lstStyle/>
                    <a:p>
                      <a:pPr algn="ctr" fontAlgn="ctr"/>
                      <a:r>
                        <a:rPr lang="en-US" sz="400" b="0" i="0" u="none" strike="noStrike">
                          <a:solidFill>
                            <a:srgbClr val="000000"/>
                          </a:solidFill>
                          <a:latin typeface="Arial"/>
                        </a:rPr>
                        <a:t>3</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Rotor Hub/Brng/Seal - DW</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818</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183,898</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-0.2</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-149</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873</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196,204</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-0.2</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-159</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-55</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-12,306</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92">
                <a:tc>
                  <a:txBody>
                    <a:bodyPr/>
                    <a:lstStyle/>
                    <a:p>
                      <a:pPr algn="ctr" fontAlgn="ctr"/>
                      <a:r>
                        <a:rPr lang="en-US" sz="400" b="0" i="0" u="none" strike="noStrike">
                          <a:solidFill>
                            <a:srgbClr val="000000"/>
                          </a:solidFill>
                          <a:latin typeface="Arial"/>
                        </a:rPr>
                        <a:t>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Rotor Hub/Brng/Seal - UW</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0.2</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0.2</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92">
                <a:tc>
                  <a:txBody>
                    <a:bodyPr/>
                    <a:lstStyle/>
                    <a:p>
                      <a:pPr algn="ctr" fontAlgn="ctr"/>
                      <a:r>
                        <a:rPr lang="en-US" sz="400" b="0" i="0" u="none" strike="noStrike">
                          <a:solidFill>
                            <a:srgbClr val="000000"/>
                          </a:solidFill>
                          <a:latin typeface="Arial"/>
                        </a:rPr>
                        <a:t>5</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Hydraulics - DW</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451</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101,426</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5.3</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0.1</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0.2</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2,413</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36</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90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5.3</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0.1</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0.2</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451</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101,426</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92">
                <a:tc>
                  <a:txBody>
                    <a:bodyPr/>
                    <a:lstStyle/>
                    <a:p>
                      <a:pPr algn="ctr" fontAlgn="ctr"/>
                      <a:r>
                        <a:rPr lang="en-US" sz="400" b="0" i="0" u="none" strike="noStrike">
                          <a:solidFill>
                            <a:srgbClr val="000000"/>
                          </a:solidFill>
                          <a:latin typeface="Arial"/>
                        </a:rPr>
                        <a:t>6</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Hydraulics - UW</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-5.3</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0.2</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-5.3</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0.2</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92">
                <a:tc>
                  <a:txBody>
                    <a:bodyPr/>
                    <a:lstStyle/>
                    <a:p>
                      <a:pPr algn="ctr" fontAlgn="ctr"/>
                      <a:r>
                        <a:rPr lang="en-US" sz="400" b="0" i="0" u="none" strike="noStrike">
                          <a:solidFill>
                            <a:srgbClr val="000000"/>
                          </a:solidFill>
                          <a:latin typeface="Arial"/>
                        </a:rPr>
                        <a:t>7</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Nacelle - DW</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1,882</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423,183</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9.4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17,656</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-6</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4,227</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950,155</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9.4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39,642</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-14</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-2,344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-526,972</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92">
                <a:tc>
                  <a:txBody>
                    <a:bodyPr/>
                    <a:lstStyle/>
                    <a:p>
                      <a:pPr algn="ctr" fontAlgn="ctr"/>
                      <a:r>
                        <a:rPr lang="en-US" sz="400" b="0" i="0" u="none" strike="noStrike">
                          <a:solidFill>
                            <a:srgbClr val="000000"/>
                          </a:solidFill>
                          <a:latin typeface="Arial"/>
                        </a:rPr>
                        <a:t>8</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Nacelle - UW</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-9.4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-9.4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92">
                <a:tc>
                  <a:txBody>
                    <a:bodyPr/>
                    <a:lstStyle/>
                    <a:p>
                      <a:pPr algn="ctr" fontAlgn="ctr"/>
                      <a:r>
                        <a:rPr lang="en-US" sz="400" b="0" i="0" u="none" strike="noStrike">
                          <a:solidFill>
                            <a:srgbClr val="000000"/>
                          </a:solidFill>
                          <a:latin typeface="Arial"/>
                        </a:rPr>
                        <a:t>9</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Electrical - DW</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229</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51,432</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9.4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0.3</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2,146</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70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9.4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0.3</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229</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51,432</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92">
                <a:tc>
                  <a:txBody>
                    <a:bodyPr/>
                    <a:lstStyle/>
                    <a:p>
                      <a:pPr algn="ctr" fontAlgn="ctr"/>
                      <a:r>
                        <a:rPr lang="en-US" sz="400" b="0" i="0" u="none" strike="noStrike">
                          <a:solidFill>
                            <a:srgbClr val="000000"/>
                          </a:solidFill>
                          <a:latin typeface="Arial"/>
                        </a:rPr>
                        <a:t>10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Electrical - UW</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-9.4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-9.4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92">
                <a:tc>
                  <a:txBody>
                    <a:bodyPr/>
                    <a:lstStyle/>
                    <a:p>
                      <a:pPr algn="ctr" fontAlgn="ctr"/>
                      <a:r>
                        <a:rPr lang="en-US" sz="400" b="0" i="0" u="none" strike="noStrike">
                          <a:solidFill>
                            <a:srgbClr val="000000"/>
                          </a:solidFill>
                          <a:latin typeface="Arial"/>
                        </a:rPr>
                        <a:t>11</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Wing Structure</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1,557</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349,985</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11.0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-3.5</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17,126</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-5,449</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1,940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436,112</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11.0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-3.5</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21,340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-6,790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-383</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-86,127</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92">
                <a:tc>
                  <a:txBody>
                    <a:bodyPr/>
                    <a:lstStyle/>
                    <a:p>
                      <a:pPr algn="ctr" fontAlgn="ctr"/>
                      <a:r>
                        <a:rPr lang="en-US" sz="400" b="0" i="0" u="none" strike="noStrike">
                          <a:solidFill>
                            <a:srgbClr val="000000"/>
                          </a:solidFill>
                          <a:latin typeface="Arial"/>
                        </a:rPr>
                        <a:t> </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 </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50">
                <a:tc gridSpan="3">
                  <a:txBody>
                    <a:bodyPr/>
                    <a:lstStyle/>
                    <a:p>
                      <a:pPr algn="ctr" fontAlgn="ctr"/>
                      <a:r>
                        <a:rPr lang="en-US" sz="400" b="0" i="0" u="none" strike="noStrike">
                          <a:solidFill>
                            <a:srgbClr val="000000"/>
                          </a:solidFill>
                          <a:latin typeface="Arial"/>
                        </a:rPr>
                        <a:t>Platform Totals</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400" b="0" i="0" u="none" strike="noStrike">
                          <a:solidFill>
                            <a:srgbClr val="000000"/>
                          </a:solidFill>
                          <a:latin typeface="Arial"/>
                        </a:rPr>
                        <a:t>6,432</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1,445,807</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5.9</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-0.8</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38,018</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116</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-5,359</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8,114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1,824,087</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7.4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-0.8</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59,979</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-6,790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-1,683</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-378,280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792">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400" b="0" i="0" u="none" strike="noStrike">
                        <a:solidFill>
                          <a:srgbClr val="000000"/>
                        </a:solidFill>
                        <a:latin typeface="Arial"/>
                      </a:endParaRPr>
                    </a:p>
                  </a:txBody>
                  <a:tcPr marL="46143"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Arial"/>
                      </a:endParaRPr>
                    </a:p>
                  </a:txBody>
                  <a:tcPr marL="3845" marR="3845" marT="38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81">
                <a:tc rowSpan="2">
                  <a:txBody>
                    <a:bodyPr/>
                    <a:lstStyle/>
                    <a:p>
                      <a:pPr algn="ctr" fontAlgn="ctr"/>
                      <a:r>
                        <a:rPr lang="en-US" sz="400" b="0" i="0" u="none" strike="noStrike">
                          <a:solidFill>
                            <a:srgbClr val="000000"/>
                          </a:solidFill>
                          <a:latin typeface="Arial"/>
                        </a:rPr>
                        <a:t>Item</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400" b="0" i="0" u="none" strike="noStrike">
                          <a:solidFill>
                            <a:srgbClr val="000000"/>
                          </a:solidFill>
                          <a:latin typeface="Arial"/>
                        </a:rPr>
                        <a:t>Downwind Nacelle </a:t>
                      </a:r>
                      <a:br>
                        <a:rPr lang="en-US" sz="400" b="0" i="0" u="none" strike="noStrike">
                          <a:solidFill>
                            <a:srgbClr val="000000"/>
                          </a:solidFill>
                          <a:latin typeface="Arial"/>
                        </a:rPr>
                      </a:br>
                      <a:r>
                        <a:rPr lang="en-US" sz="400" b="0" i="0" u="none" strike="noStrike">
                          <a:solidFill>
                            <a:srgbClr val="000000"/>
                          </a:solidFill>
                          <a:latin typeface="Arial"/>
                        </a:rPr>
                        <a:t>(Inbd) Component</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400" b="0" i="0" u="none" strike="noStrike">
                          <a:solidFill>
                            <a:srgbClr val="000000"/>
                          </a:solidFill>
                          <a:latin typeface="Arial"/>
                        </a:rPr>
                        <a:t>Qty</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a:solidFill>
                            <a:srgbClr val="000000"/>
                          </a:solidFill>
                          <a:latin typeface="Arial"/>
                        </a:rPr>
                        <a:t>Component Wt in air</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ctr"/>
                      <a:r>
                        <a:rPr lang="en-US" sz="400" b="0" i="0" u="none" strike="noStrike">
                          <a:solidFill>
                            <a:srgbClr val="000000"/>
                          </a:solidFill>
                          <a:latin typeface="Arial"/>
                        </a:rPr>
                        <a:t>Component CG location </a:t>
                      </a:r>
                      <a:br>
                        <a:rPr lang="en-US" sz="400" b="0" i="0" u="none" strike="noStrike">
                          <a:solidFill>
                            <a:srgbClr val="000000"/>
                          </a:solidFill>
                          <a:latin typeface="Arial"/>
                        </a:rPr>
                      </a:br>
                      <a:r>
                        <a:rPr lang="en-US" sz="400" b="0" i="0" u="none" strike="noStrike">
                          <a:solidFill>
                            <a:srgbClr val="000000"/>
                          </a:solidFill>
                          <a:latin typeface="Arial"/>
                        </a:rPr>
                        <a:t>(from aft rotor axis)</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400" b="0" i="0" u="none" strike="noStrike">
                          <a:solidFill>
                            <a:srgbClr val="000000"/>
                          </a:solidFill>
                          <a:latin typeface="Arial"/>
                        </a:rPr>
                        <a:t>CG Moments</a:t>
                      </a:r>
                      <a:br>
                        <a:rPr lang="en-US" sz="400" b="0" i="0" u="none" strike="noStrike">
                          <a:solidFill>
                            <a:srgbClr val="000000"/>
                          </a:solidFill>
                          <a:latin typeface="Arial"/>
                        </a:rPr>
                      </a:br>
                      <a:r>
                        <a:rPr lang="en-US" sz="400" b="0" i="0" u="none" strike="noStrike">
                          <a:solidFill>
                            <a:srgbClr val="000000"/>
                          </a:solidFill>
                          <a:latin typeface="Arial"/>
                        </a:rPr>
                        <a:t>(kN-m)</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400" b="0" i="0" u="none" strike="noStrike">
                          <a:solidFill>
                            <a:srgbClr val="000000"/>
                          </a:solidFill>
                          <a:latin typeface="Arial"/>
                        </a:rPr>
                        <a:t>Displacement </a:t>
                      </a:r>
                      <a:br>
                        <a:rPr lang="en-US" sz="400" b="0" i="0" u="none" strike="noStrike">
                          <a:solidFill>
                            <a:srgbClr val="000000"/>
                          </a:solidFill>
                          <a:latin typeface="Arial"/>
                        </a:rPr>
                      </a:br>
                      <a:r>
                        <a:rPr lang="en-US" sz="400" b="0" i="0" u="none" strike="noStrike">
                          <a:solidFill>
                            <a:srgbClr val="000000"/>
                          </a:solidFill>
                          <a:latin typeface="Arial"/>
                        </a:rPr>
                        <a:t>(Wt of SW)</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ctr"/>
                      <a:r>
                        <a:rPr lang="en-US" sz="400" b="0" i="0" u="none" strike="noStrike">
                          <a:solidFill>
                            <a:srgbClr val="000000"/>
                          </a:solidFill>
                          <a:latin typeface="Arial"/>
                        </a:rPr>
                        <a:t>CB location </a:t>
                      </a:r>
                      <a:br>
                        <a:rPr lang="en-US" sz="400" b="0" i="0" u="none" strike="noStrike">
                          <a:solidFill>
                            <a:srgbClr val="000000"/>
                          </a:solidFill>
                          <a:latin typeface="Arial"/>
                        </a:rPr>
                      </a:br>
                      <a:r>
                        <a:rPr lang="en-US" sz="400" b="0" i="0" u="none" strike="noStrike">
                          <a:solidFill>
                            <a:srgbClr val="000000"/>
                          </a:solidFill>
                          <a:latin typeface="Arial"/>
                        </a:rPr>
                        <a:t>(from aft rotor axis)</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400" b="0" i="0" u="none" strike="noStrike">
                          <a:solidFill>
                            <a:srgbClr val="000000"/>
                          </a:solidFill>
                          <a:latin typeface="Arial"/>
                        </a:rPr>
                        <a:t>CB Moments</a:t>
                      </a:r>
                      <a:br>
                        <a:rPr lang="en-US" sz="400" b="0" i="0" u="none" strike="noStrike">
                          <a:solidFill>
                            <a:srgbClr val="000000"/>
                          </a:solidFill>
                          <a:latin typeface="Arial"/>
                        </a:rPr>
                      </a:br>
                      <a:r>
                        <a:rPr lang="en-US" sz="400" b="0" i="0" u="none" strike="noStrike">
                          <a:solidFill>
                            <a:srgbClr val="000000"/>
                          </a:solidFill>
                          <a:latin typeface="Arial"/>
                        </a:rPr>
                        <a:t>(kN-m)</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400" b="0" i="0" u="none" strike="noStrike">
                          <a:solidFill>
                            <a:srgbClr val="000000"/>
                          </a:solidFill>
                          <a:latin typeface="Arial"/>
                        </a:rPr>
                        <a:t>Component Wt in SW</a:t>
                      </a:r>
                      <a:br>
                        <a:rPr lang="en-US" sz="400" b="0" i="0" u="none" strike="noStrike">
                          <a:solidFill>
                            <a:srgbClr val="000000"/>
                          </a:solidFill>
                          <a:latin typeface="Arial"/>
                        </a:rPr>
                      </a:br>
                      <a:r>
                        <a:rPr lang="en-US" sz="400" b="0" i="0" u="none" strike="noStrike">
                          <a:solidFill>
                            <a:srgbClr val="000000"/>
                          </a:solidFill>
                          <a:latin typeface="Arial"/>
                        </a:rPr>
                        <a:t>(+ heavy, - buoyant)</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197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400" b="0" i="0" u="none" strike="noStrike">
                          <a:solidFill>
                            <a:srgbClr val="000000"/>
                          </a:solidFill>
                          <a:latin typeface="Arial"/>
                        </a:rPr>
                        <a:t>kN</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lb</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X (m)</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Y (m)</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Z (m)</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X</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Y</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Z</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kN</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lb</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X (m)</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Y (m)</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Z (m)</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X</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Y</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Z</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kN</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lb</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92">
                <a:tc>
                  <a:txBody>
                    <a:bodyPr/>
                    <a:lstStyle/>
                    <a:p>
                      <a:pPr algn="ctr" fontAlgn="ctr"/>
                      <a:r>
                        <a:rPr lang="en-US" sz="400" b="0" i="0" u="none" strike="noStrike">
                          <a:solidFill>
                            <a:srgbClr val="000000"/>
                          </a:solidFill>
                          <a:latin typeface="Arial"/>
                        </a:rPr>
                        <a:t>1</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Rotor Blade Set - DW</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747</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167,941</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-0.8</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-587</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9</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537</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120,809</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-0.8</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-422</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6</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210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47,133</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289">
                <a:tc>
                  <a:txBody>
                    <a:bodyPr/>
                    <a:lstStyle/>
                    <a:p>
                      <a:pPr algn="ctr" fontAlgn="ctr"/>
                      <a:r>
                        <a:rPr lang="en-US" sz="400" b="0" i="0" u="none" strike="noStrike">
                          <a:solidFill>
                            <a:srgbClr val="000000"/>
                          </a:solidFill>
                          <a:latin typeface="Arial"/>
                        </a:rPr>
                        <a:t>3</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Rotor Hub/Brng/Seal - DW</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409</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91,949</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-0.2</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-74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436</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98,102</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-0.2</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-79</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-27</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-6,153</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92">
                <a:tc>
                  <a:txBody>
                    <a:bodyPr/>
                    <a:lstStyle/>
                    <a:p>
                      <a:pPr algn="ctr" fontAlgn="ctr"/>
                      <a:r>
                        <a:rPr lang="en-US" sz="400" b="0" i="0" u="none" strike="noStrike">
                          <a:solidFill>
                            <a:srgbClr val="000000"/>
                          </a:solidFill>
                          <a:latin typeface="Arial"/>
                        </a:rPr>
                        <a:t>5</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Hydraulics - DW</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226</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50,713</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5.3</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0.1</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0.2</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1,206</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18</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45</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5.3</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0.1</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0.2</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226</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50,713</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92">
                <a:tc>
                  <a:txBody>
                    <a:bodyPr/>
                    <a:lstStyle/>
                    <a:p>
                      <a:pPr algn="ctr" fontAlgn="ctr"/>
                      <a:r>
                        <a:rPr lang="en-US" sz="400" b="0" i="0" u="none" strike="noStrike">
                          <a:solidFill>
                            <a:srgbClr val="000000"/>
                          </a:solidFill>
                          <a:latin typeface="Arial"/>
                        </a:rPr>
                        <a:t>7</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Nacelle - DW</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941</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211,591</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9.4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8,828</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-3</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2,113</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475,077</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9.4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19,821</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-7</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-1,172</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-263,486</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92">
                <a:tc>
                  <a:txBody>
                    <a:bodyPr/>
                    <a:lstStyle/>
                    <a:p>
                      <a:pPr algn="ctr" fontAlgn="ctr"/>
                      <a:r>
                        <a:rPr lang="en-US" sz="400" b="0" i="0" u="none" strike="noStrike">
                          <a:solidFill>
                            <a:srgbClr val="000000"/>
                          </a:solidFill>
                          <a:latin typeface="Arial"/>
                        </a:rPr>
                        <a:t>9</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Electrical - DW</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114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25,716</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10.9</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0.3</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1,249</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35</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10.9</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0.3</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114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25,716</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92">
                <a:tc>
                  <a:txBody>
                    <a:bodyPr/>
                    <a:lstStyle/>
                    <a:p>
                      <a:pPr algn="ctr" fontAlgn="ctr"/>
                      <a:r>
                        <a:rPr lang="en-US" sz="400" b="0" i="0" u="none" strike="noStrike">
                          <a:solidFill>
                            <a:srgbClr val="000000"/>
                          </a:solidFill>
                          <a:latin typeface="Arial"/>
                        </a:rPr>
                        <a:t> </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latin typeface="Arial"/>
                        </a:rPr>
                        <a:t> </a:t>
                      </a:r>
                    </a:p>
                  </a:txBody>
                  <a:tcPr marL="46143"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 </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50">
                <a:tc gridSpan="3">
                  <a:txBody>
                    <a:bodyPr/>
                    <a:lstStyle/>
                    <a:p>
                      <a:pPr algn="ctr" fontAlgn="ctr"/>
                      <a:r>
                        <a:rPr lang="en-US" sz="400" b="0" i="0" u="none" strike="noStrike">
                          <a:solidFill>
                            <a:srgbClr val="000000"/>
                          </a:solidFill>
                          <a:latin typeface="Arial"/>
                        </a:rPr>
                        <a:t>Downwind Nacelle Totals</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400" b="0" i="0" u="none" strike="noStrike">
                          <a:solidFill>
                            <a:srgbClr val="000000"/>
                          </a:solidFill>
                          <a:latin typeface="Arial"/>
                        </a:rPr>
                        <a:t>2,437</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547,911</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4.4</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10,622</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58</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45</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3,087</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693,988</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6.3</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19,320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-1</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0</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Arial"/>
                        </a:rPr>
                        <a:t>-650</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latin typeface="Arial"/>
                        </a:rPr>
                        <a:t>-146,077</a:t>
                      </a:r>
                    </a:p>
                  </a:txBody>
                  <a:tcPr marL="3845" marR="3845" marT="38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1295400" y="5257800"/>
          <a:ext cx="6095996" cy="1364262"/>
        </p:xfrm>
        <a:graphic>
          <a:graphicData uri="http://schemas.openxmlformats.org/drawingml/2006/table">
            <a:tbl>
              <a:tblPr/>
              <a:tblGrid>
                <a:gridCol w="312782"/>
                <a:gridCol w="873184"/>
                <a:gridCol w="312782"/>
                <a:gridCol w="312782"/>
                <a:gridCol w="405640"/>
                <a:gridCol w="371429"/>
                <a:gridCol w="371429"/>
                <a:gridCol w="371429"/>
                <a:gridCol w="312782"/>
                <a:gridCol w="312782"/>
                <a:gridCol w="312782"/>
                <a:gridCol w="312782"/>
                <a:gridCol w="404011"/>
                <a:gridCol w="371429"/>
                <a:gridCol w="366542"/>
                <a:gridCol w="371429"/>
              </a:tblGrid>
              <a:tr h="122246">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XCG (m)</a:t>
                      </a: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YCG (m)</a:t>
                      </a: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ZCG (m)</a:t>
                      </a: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XCB (m)</a:t>
                      </a: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YCB (m)</a:t>
                      </a: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ZCB (m)</a:t>
                      </a:r>
                    </a:p>
                  </a:txBody>
                  <a:tcPr marL="4890" marR="4890" marT="4890" marB="0" anchor="ctr">
                    <a:lnL>
                      <a:noFill/>
                    </a:lnL>
                    <a:lnR>
                      <a:noFill/>
                    </a:lnR>
                    <a:lnT>
                      <a:noFill/>
                    </a:lnT>
                    <a:lnB>
                      <a:noFill/>
                    </a:lnB>
                  </a:tcPr>
                </a:tc>
              </a:tr>
              <a:tr h="161365">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Platform CG &amp; CB Locations</a:t>
                      </a: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5.9</a:t>
                      </a: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0.0</a:t>
                      </a: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0.2</a:t>
                      </a: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7.4</a:t>
                      </a: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0.0</a:t>
                      </a: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-0.8</a:t>
                      </a:r>
                    </a:p>
                  </a:txBody>
                  <a:tcPr marL="4890" marR="4890" marT="4890" marB="0" anchor="ctr">
                    <a:lnL>
                      <a:noFill/>
                    </a:lnL>
                    <a:lnR>
                      <a:noFill/>
                    </a:lnR>
                    <a:lnT>
                      <a:noFill/>
                    </a:lnT>
                    <a:lnB>
                      <a:noFill/>
                    </a:lnB>
                  </a:tcPr>
                </a:tc>
              </a:tr>
              <a:tr h="83127">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r>
              <a:tr h="83127">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r>
              <a:tr h="83127">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ctr"/>
                      <a:r>
                        <a:rPr lang="en-US" sz="500" b="1" i="0" u="none" strike="noStrike">
                          <a:solidFill>
                            <a:srgbClr val="000000"/>
                          </a:solidFill>
                          <a:latin typeface="Arial"/>
                        </a:rPr>
                        <a:t>X (m)</a:t>
                      </a: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Y (m)</a:t>
                      </a: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Z (m)</a:t>
                      </a:r>
                    </a:p>
                  </a:txBody>
                  <a:tcPr marL="4890" marR="4890" marT="4890" marB="0" anchor="ctr">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r>
              <a:tr h="83127">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gridSpan="2">
                  <a:txBody>
                    <a:bodyPr/>
                    <a:lstStyle/>
                    <a:p>
                      <a:pPr algn="l" fontAlgn="b"/>
                      <a:r>
                        <a:rPr lang="sv-SE" sz="500" b="1" i="0" u="none" strike="noStrike">
                          <a:solidFill>
                            <a:srgbClr val="000000"/>
                          </a:solidFill>
                          <a:latin typeface="Arial"/>
                        </a:rPr>
                        <a:t>DW rotor blade stacking axis</a:t>
                      </a:r>
                    </a:p>
                  </a:txBody>
                  <a:tcPr marL="4890" marR="4890" marT="4890" marB="0" anchor="b">
                    <a:lnL>
                      <a:noFill/>
                    </a:lnL>
                    <a:lnR>
                      <a:noFill/>
                    </a:lnR>
                    <a:lnT>
                      <a:noFill/>
                    </a:lnT>
                    <a:lnB>
                      <a:noFill/>
                    </a:lnB>
                  </a:tcPr>
                </a:tc>
                <a:tc hMerge="1">
                  <a:txBody>
                    <a:bodyPr/>
                    <a:lstStyle/>
                    <a:p>
                      <a:endParaRPr lang="en-US"/>
                    </a:p>
                  </a:txBody>
                  <a:tcPr/>
                </a:tc>
                <a:tc>
                  <a:txBody>
                    <a:bodyPr/>
                    <a:lstStyle/>
                    <a:p>
                      <a:pPr algn="ctr" fontAlgn="ctr"/>
                      <a:r>
                        <a:rPr lang="en-US" sz="500" b="1" i="0" u="none" strike="noStrike">
                          <a:solidFill>
                            <a:srgbClr val="000000"/>
                          </a:solidFill>
                          <a:latin typeface="Arial"/>
                        </a:rPr>
                        <a:t>0.0</a:t>
                      </a: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0.0</a:t>
                      </a: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0.0</a:t>
                      </a:r>
                    </a:p>
                  </a:txBody>
                  <a:tcPr marL="4890" marR="4890" marT="4890" marB="0" anchor="ctr">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r>
              <a:tr h="83127">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r>
                        <a:rPr lang="en-US" sz="500" b="0" i="0" u="none" strike="noStrike">
                          <a:solidFill>
                            <a:srgbClr val="000000"/>
                          </a:solidFill>
                          <a:latin typeface="Arial"/>
                        </a:rPr>
                        <a:t>(Platform reference point)</a:t>
                      </a:r>
                    </a:p>
                  </a:txBody>
                  <a:tcPr marL="117356" marR="4890" marT="4890" marB="0" anchor="b">
                    <a:lnL>
                      <a:noFill/>
                    </a:lnL>
                    <a:lnR>
                      <a:noFill/>
                    </a:lnR>
                    <a:lnT>
                      <a:noFill/>
                    </a:lnT>
                    <a:lnB>
                      <a:noFill/>
                    </a:lnB>
                  </a:tcPr>
                </a:tc>
                <a:tc>
                  <a:txBody>
                    <a:bodyPr/>
                    <a:lstStyle/>
                    <a:p>
                      <a:pPr algn="ctr"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r>
              <a:tr h="83127">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r>
                        <a:rPr lang="en-US" sz="500" b="1" i="0" u="none" strike="noStrike">
                          <a:solidFill>
                            <a:srgbClr val="000000"/>
                          </a:solidFill>
                          <a:latin typeface="Arial"/>
                        </a:rPr>
                        <a:t>DW rotor to UW rotor axes</a:t>
                      </a:r>
                    </a:p>
                  </a:txBody>
                  <a:tcPr marL="4890" marR="4890" marT="4890" marB="0" anchor="b">
                    <a:lnL>
                      <a:noFill/>
                    </a:lnL>
                    <a:lnR>
                      <a:noFill/>
                    </a:lnR>
                    <a:lnT>
                      <a:noFill/>
                    </a:lnT>
                    <a:lnB>
                      <a:noFill/>
                    </a:lnB>
                  </a:tcPr>
                </a:tc>
                <a:tc>
                  <a:txBody>
                    <a:bodyPr/>
                    <a:lstStyle/>
                    <a:p>
                      <a:pPr algn="ctr"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r>
              <a:tr h="83127">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ctr" fontAlgn="ctr"/>
                      <a:endParaRPr lang="en-US" sz="500" b="1" i="0" u="none" strike="noStrike">
                        <a:solidFill>
                          <a:srgbClr val="000000"/>
                        </a:solidFill>
                        <a:latin typeface="Arial"/>
                      </a:endParaRPr>
                    </a:p>
                  </a:txBody>
                  <a:tcPr marL="4890" marR="4890" marT="4890" marB="0" anchor="ctr">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r>
              <a:tr h="83127">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gridSpan="2">
                  <a:txBody>
                    <a:bodyPr/>
                    <a:lstStyle/>
                    <a:p>
                      <a:pPr algn="l" fontAlgn="b"/>
                      <a:r>
                        <a:rPr lang="en-US" sz="500" b="1" i="0" u="none" strike="noStrike">
                          <a:solidFill>
                            <a:srgbClr val="000000"/>
                          </a:solidFill>
                          <a:latin typeface="Arial"/>
                        </a:rPr>
                        <a:t>Vertical Line Mooring Location </a:t>
                      </a:r>
                    </a:p>
                  </a:txBody>
                  <a:tcPr marL="4890" marR="4890" marT="4890" marB="0" anchor="b">
                    <a:lnL>
                      <a:noFill/>
                    </a:lnL>
                    <a:lnR>
                      <a:noFill/>
                    </a:lnR>
                    <a:lnT>
                      <a:noFill/>
                    </a:lnT>
                    <a:lnB>
                      <a:noFill/>
                    </a:lnB>
                  </a:tcPr>
                </a:tc>
                <a:tc hMerge="1">
                  <a:txBody>
                    <a:bodyPr/>
                    <a:lstStyle/>
                    <a:p>
                      <a:endParaRPr lang="en-US"/>
                    </a:p>
                  </a:txBody>
                  <a:tcPr/>
                </a:tc>
                <a:tc>
                  <a:txBody>
                    <a:bodyPr/>
                    <a:lstStyle/>
                    <a:p>
                      <a:pPr algn="ctr" fontAlgn="ctr"/>
                      <a:r>
                        <a:rPr lang="en-US" sz="500" b="1" i="0" u="none" strike="noStrike">
                          <a:solidFill>
                            <a:srgbClr val="000000"/>
                          </a:solidFill>
                          <a:latin typeface="Arial"/>
                        </a:rPr>
                        <a:t>12.9</a:t>
                      </a: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Ctr</a:t>
                      </a:r>
                    </a:p>
                  </a:txBody>
                  <a:tcPr marL="4890" marR="4890" marT="4890" marB="0" anchor="ctr">
                    <a:lnL>
                      <a:noFill/>
                    </a:lnL>
                    <a:lnR>
                      <a:noFill/>
                    </a:lnR>
                    <a:lnT>
                      <a:noFill/>
                    </a:lnT>
                    <a:lnB>
                      <a:noFill/>
                    </a:lnB>
                  </a:tcPr>
                </a:tc>
                <a:tc>
                  <a:txBody>
                    <a:bodyPr/>
                    <a:lstStyle/>
                    <a:p>
                      <a:pPr algn="ctr" fontAlgn="ctr"/>
                      <a:r>
                        <a:rPr lang="en-US" sz="500" b="1" i="0" u="none" strike="noStrike">
                          <a:solidFill>
                            <a:srgbClr val="000000"/>
                          </a:solidFill>
                          <a:latin typeface="Arial"/>
                        </a:rPr>
                        <a:t>0.0</a:t>
                      </a:r>
                    </a:p>
                  </a:txBody>
                  <a:tcPr marL="4890" marR="4890" marT="4890" marB="0" anchor="ctr">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r>
              <a:tr h="83127">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r>
              <a:tr h="83127">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gridSpan="2">
                  <a:txBody>
                    <a:bodyPr/>
                    <a:lstStyle/>
                    <a:p>
                      <a:pPr algn="l" fontAlgn="b"/>
                      <a:r>
                        <a:rPr lang="en-US" sz="500" b="1" i="0" u="none" strike="noStrike">
                          <a:solidFill>
                            <a:srgbClr val="000000"/>
                          </a:solidFill>
                          <a:latin typeface="Arial"/>
                        </a:rPr>
                        <a:t>Fwd Mooring Point Location</a:t>
                      </a:r>
                    </a:p>
                  </a:txBody>
                  <a:tcPr marL="4890" marR="4890" marT="4890" marB="0" anchor="b">
                    <a:lnL>
                      <a:noFill/>
                    </a:lnL>
                    <a:lnR>
                      <a:noFill/>
                    </a:lnR>
                    <a:lnT>
                      <a:noFill/>
                    </a:lnT>
                    <a:lnB>
                      <a:noFill/>
                    </a:lnB>
                  </a:tcPr>
                </a:tc>
                <a:tc hMerge="1">
                  <a:txBody>
                    <a:bodyPr/>
                    <a:lstStyle/>
                    <a:p>
                      <a:endParaRPr lang="en-US"/>
                    </a:p>
                  </a:txBody>
                  <a:tcPr/>
                </a:tc>
                <a:tc>
                  <a:txBody>
                    <a:bodyPr/>
                    <a:lstStyle/>
                    <a:p>
                      <a:pPr algn="ctr" fontAlgn="b"/>
                      <a:r>
                        <a:rPr lang="en-US" sz="500" b="1" i="0" u="none" strike="noStrike">
                          <a:solidFill>
                            <a:srgbClr val="000000"/>
                          </a:solidFill>
                          <a:latin typeface="Arial"/>
                        </a:rPr>
                        <a:t>12.9</a:t>
                      </a:r>
                    </a:p>
                  </a:txBody>
                  <a:tcPr marL="4890" marR="4890" marT="4890" marB="0" anchor="b">
                    <a:lnL>
                      <a:noFill/>
                    </a:lnL>
                    <a:lnR>
                      <a:noFill/>
                    </a:lnR>
                    <a:lnT>
                      <a:noFill/>
                    </a:lnT>
                    <a:lnB>
                      <a:noFill/>
                    </a:lnB>
                  </a:tcPr>
                </a:tc>
                <a:tc>
                  <a:txBody>
                    <a:bodyPr/>
                    <a:lstStyle/>
                    <a:p>
                      <a:pPr algn="ctr" fontAlgn="b"/>
                      <a:r>
                        <a:rPr lang="en-US" sz="500" b="1" i="0" u="none" strike="noStrike">
                          <a:solidFill>
                            <a:srgbClr val="000000"/>
                          </a:solidFill>
                          <a:latin typeface="Arial"/>
                        </a:rPr>
                        <a:t>Ctr</a:t>
                      </a:r>
                    </a:p>
                  </a:txBody>
                  <a:tcPr marL="4890" marR="4890" marT="4890" marB="0" anchor="b">
                    <a:lnL>
                      <a:noFill/>
                    </a:lnL>
                    <a:lnR>
                      <a:noFill/>
                    </a:lnR>
                    <a:lnT>
                      <a:noFill/>
                    </a:lnT>
                    <a:lnB>
                      <a:noFill/>
                    </a:lnB>
                  </a:tcPr>
                </a:tc>
                <a:tc>
                  <a:txBody>
                    <a:bodyPr/>
                    <a:lstStyle/>
                    <a:p>
                      <a:pPr algn="ctr" fontAlgn="b"/>
                      <a:r>
                        <a:rPr lang="en-US" sz="500" b="1" i="0" u="none" strike="noStrike">
                          <a:solidFill>
                            <a:srgbClr val="000000"/>
                          </a:solidFill>
                          <a:latin typeface="Arial"/>
                        </a:rPr>
                        <a:t>0.0</a:t>
                      </a: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r>
              <a:tr h="83127">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r>
              <a:tr h="83127">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gridSpan="2">
                  <a:txBody>
                    <a:bodyPr/>
                    <a:lstStyle/>
                    <a:p>
                      <a:pPr algn="l" fontAlgn="b"/>
                      <a:r>
                        <a:rPr lang="en-US" sz="500" b="1" i="0" u="none" strike="noStrike">
                          <a:solidFill>
                            <a:srgbClr val="000000"/>
                          </a:solidFill>
                          <a:latin typeface="Arial"/>
                        </a:rPr>
                        <a:t>Fwd Mooring Point Location</a:t>
                      </a:r>
                    </a:p>
                  </a:txBody>
                  <a:tcPr marL="4890" marR="4890" marT="4890" marB="0" anchor="b">
                    <a:lnL>
                      <a:noFill/>
                    </a:lnL>
                    <a:lnR>
                      <a:noFill/>
                    </a:lnR>
                    <a:lnT>
                      <a:noFill/>
                    </a:lnT>
                    <a:lnB>
                      <a:noFill/>
                    </a:lnB>
                  </a:tcPr>
                </a:tc>
                <a:tc hMerge="1">
                  <a:txBody>
                    <a:bodyPr/>
                    <a:lstStyle/>
                    <a:p>
                      <a:endParaRPr lang="en-US"/>
                    </a:p>
                  </a:txBody>
                  <a:tcPr/>
                </a:tc>
                <a:tc>
                  <a:txBody>
                    <a:bodyPr/>
                    <a:lstStyle/>
                    <a:p>
                      <a:pPr algn="ctr" fontAlgn="b"/>
                      <a:r>
                        <a:rPr lang="en-US" sz="500" b="1" i="0" u="none" strike="noStrike">
                          <a:solidFill>
                            <a:srgbClr val="000000"/>
                          </a:solidFill>
                          <a:latin typeface="Arial"/>
                        </a:rPr>
                        <a:t>19.0</a:t>
                      </a:r>
                    </a:p>
                  </a:txBody>
                  <a:tcPr marL="4890" marR="4890" marT="4890" marB="0" anchor="b">
                    <a:lnL>
                      <a:noFill/>
                    </a:lnL>
                    <a:lnR>
                      <a:noFill/>
                    </a:lnR>
                    <a:lnT>
                      <a:noFill/>
                    </a:lnT>
                    <a:lnB>
                      <a:noFill/>
                    </a:lnB>
                  </a:tcPr>
                </a:tc>
                <a:tc>
                  <a:txBody>
                    <a:bodyPr/>
                    <a:lstStyle/>
                    <a:p>
                      <a:pPr algn="ctr" fontAlgn="b"/>
                      <a:r>
                        <a:rPr lang="en-US" sz="500" b="1" i="0" u="none" strike="noStrike">
                          <a:solidFill>
                            <a:srgbClr val="000000"/>
                          </a:solidFill>
                          <a:latin typeface="Arial"/>
                        </a:rPr>
                        <a:t>Ctr</a:t>
                      </a:r>
                    </a:p>
                  </a:txBody>
                  <a:tcPr marL="4890" marR="4890" marT="4890" marB="0" anchor="b">
                    <a:lnL>
                      <a:noFill/>
                    </a:lnL>
                    <a:lnR>
                      <a:noFill/>
                    </a:lnR>
                    <a:lnT>
                      <a:noFill/>
                    </a:lnT>
                    <a:lnB>
                      <a:noFill/>
                    </a:lnB>
                  </a:tcPr>
                </a:tc>
                <a:tc>
                  <a:txBody>
                    <a:bodyPr/>
                    <a:lstStyle/>
                    <a:p>
                      <a:pPr algn="ctr" fontAlgn="b"/>
                      <a:r>
                        <a:rPr lang="en-US" sz="500" b="1" i="0" u="none" strike="noStrike">
                          <a:solidFill>
                            <a:srgbClr val="000000"/>
                          </a:solidFill>
                          <a:latin typeface="Arial"/>
                        </a:rPr>
                        <a:t>3.5</a:t>
                      </a: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r>
              <a:tr h="83127">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ctr" fontAlgn="b"/>
                      <a:endParaRPr lang="en-US" sz="500" b="1"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a:solidFill>
                          <a:srgbClr val="000000"/>
                        </a:solidFill>
                        <a:latin typeface="Arial"/>
                      </a:endParaRPr>
                    </a:p>
                  </a:txBody>
                  <a:tcPr marL="4890" marR="4890" marT="4890" marB="0" anchor="b">
                    <a:lnL>
                      <a:noFill/>
                    </a:lnL>
                    <a:lnR>
                      <a:noFill/>
                    </a:lnR>
                    <a:lnT>
                      <a:noFill/>
                    </a:lnT>
                    <a:lnB>
                      <a:noFill/>
                    </a:lnB>
                  </a:tcPr>
                </a:tc>
                <a:tc>
                  <a:txBody>
                    <a:bodyPr/>
                    <a:lstStyle/>
                    <a:p>
                      <a:pPr algn="l" fontAlgn="b"/>
                      <a:endParaRPr lang="en-US" sz="500" b="0" i="0" u="none" strike="noStrike" dirty="0">
                        <a:solidFill>
                          <a:srgbClr val="000000"/>
                        </a:solidFill>
                        <a:latin typeface="Arial"/>
                      </a:endParaRPr>
                    </a:p>
                  </a:txBody>
                  <a:tcPr marL="4890" marR="4890" marT="4890" marB="0" anchor="b">
                    <a:lnL>
                      <a:noFill/>
                    </a:lnL>
                    <a:lnR>
                      <a:noFill/>
                    </a:lnR>
                    <a:lnT>
                      <a:noFill/>
                    </a:lnT>
                    <a:lnB>
                      <a:noFill/>
                    </a:lnB>
                  </a:tcPr>
                </a:tc>
              </a:tr>
            </a:tbl>
          </a:graphicData>
        </a:graphic>
      </p:graphicFrame>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28600" y="76200"/>
            <a:ext cx="8458200" cy="762000"/>
          </a:xfrm>
        </p:spPr>
        <p:txBody>
          <a:bodyPr/>
          <a:lstStyle/>
          <a:p>
            <a:pPr eaLnBrk="1" hangingPunct="1"/>
            <a:r>
              <a:rPr lang="en-US" sz="2800" dirty="0" smtClean="0">
                <a:latin typeface="Century Gothic" pitchFamily="34" charset="0"/>
                <a:ea typeface="ＭＳ Ｐゴシック" pitchFamily="34" charset="-128"/>
                <a:cs typeface="Century Gothic" pitchFamily="34" charset="0"/>
              </a:rPr>
              <a:t>Dynamic Stability</a:t>
            </a:r>
          </a:p>
        </p:txBody>
      </p:sp>
      <p:sp>
        <p:nvSpPr>
          <p:cNvPr id="47107" name="Rectangle 2"/>
          <p:cNvSpPr>
            <a:spLocks noChangeArrowheads="1"/>
          </p:cNvSpPr>
          <p:nvPr/>
        </p:nvSpPr>
        <p:spPr bwMode="auto">
          <a:xfrm>
            <a:off x="838200" y="1752600"/>
            <a:ext cx="7772400" cy="2973388"/>
          </a:xfrm>
          <a:prstGeom prst="rect">
            <a:avLst/>
          </a:prstGeom>
          <a:noFill/>
          <a:ln w="9525">
            <a:noFill/>
            <a:miter lim="800000"/>
            <a:headEnd/>
            <a:tailEnd/>
          </a:ln>
        </p:spPr>
        <p:txBody>
          <a:bodyPr>
            <a:spAutoFit/>
          </a:bodyPr>
          <a:lstStyle/>
          <a:p>
            <a:pPr marL="184150" lvl="1" indent="-184150">
              <a:spcBef>
                <a:spcPct val="40000"/>
              </a:spcBef>
              <a:buFont typeface="Wingdings" pitchFamily="2" charset="2"/>
              <a:buChar char="§"/>
            </a:pPr>
            <a:endParaRPr lang="en-US"/>
          </a:p>
          <a:p>
            <a:pPr marL="184150" lvl="1" indent="-184150">
              <a:spcBef>
                <a:spcPct val="40000"/>
              </a:spcBef>
              <a:buFont typeface="Wingdings" pitchFamily="2" charset="2"/>
              <a:buChar char="§"/>
            </a:pPr>
            <a:r>
              <a:rPr lang="en-US"/>
              <a:t>C-Plane will dive to evade high currents</a:t>
            </a:r>
          </a:p>
          <a:p>
            <a:pPr marL="184150" lvl="1" indent="-184150">
              <a:spcBef>
                <a:spcPct val="40000"/>
              </a:spcBef>
              <a:buFont typeface="Wingdings" pitchFamily="2" charset="2"/>
              <a:buChar char="§"/>
            </a:pPr>
            <a:r>
              <a:rPr lang="en-US"/>
              <a:t>Diving/rising depends on mean current strength</a:t>
            </a:r>
          </a:p>
          <a:p>
            <a:pPr marL="641350" lvl="2" indent="-184150">
              <a:spcBef>
                <a:spcPct val="40000"/>
              </a:spcBef>
              <a:buFont typeface="Wingdings" pitchFamily="2" charset="2"/>
              <a:buChar char="§"/>
            </a:pPr>
            <a:r>
              <a:rPr lang="en-US"/>
              <a:t>Higher currents (than design) result in diving platform</a:t>
            </a:r>
          </a:p>
          <a:p>
            <a:pPr marL="641350" lvl="2" indent="-184150">
              <a:spcBef>
                <a:spcPct val="40000"/>
              </a:spcBef>
              <a:buFont typeface="Wingdings" pitchFamily="2" charset="2"/>
              <a:buChar char="§"/>
            </a:pPr>
            <a:r>
              <a:rPr lang="en-US"/>
              <a:t>Lower currents result in rising platform (limited by vertical mooring line)</a:t>
            </a:r>
          </a:p>
          <a:p>
            <a:pPr marL="184150" lvl="1" indent="-184150">
              <a:spcBef>
                <a:spcPct val="40000"/>
              </a:spcBef>
              <a:buFont typeface="Wingdings" pitchFamily="2" charset="2"/>
              <a:buChar char="§"/>
            </a:pPr>
            <a:r>
              <a:rPr lang="en-US"/>
              <a:t>Diving also depends, to a lesser degree, on the current shear</a:t>
            </a:r>
          </a:p>
          <a:p>
            <a:pPr marL="184150" lvl="1" indent="-184150">
              <a:spcBef>
                <a:spcPct val="40000"/>
              </a:spcBef>
              <a:buFont typeface="Wingdings" pitchFamily="2" charset="2"/>
              <a:buChar char="§"/>
            </a:pPr>
            <a:r>
              <a:rPr lang="en-US"/>
              <a:t>Following slide shows ideal current profiles used in following simulations</a:t>
            </a:r>
          </a:p>
        </p:txBody>
      </p:sp>
      <p:sp>
        <p:nvSpPr>
          <p:cNvPr id="47108" name="TextBox 3"/>
          <p:cNvSpPr txBox="1">
            <a:spLocks noChangeArrowheads="1"/>
          </p:cNvSpPr>
          <p:nvPr/>
        </p:nvSpPr>
        <p:spPr bwMode="auto">
          <a:xfrm>
            <a:off x="1371600" y="1066800"/>
            <a:ext cx="6553200" cy="708025"/>
          </a:xfrm>
          <a:prstGeom prst="rect">
            <a:avLst/>
          </a:prstGeom>
          <a:noFill/>
          <a:ln w="9525">
            <a:noFill/>
            <a:miter lim="800000"/>
            <a:headEnd/>
            <a:tailEnd/>
          </a:ln>
        </p:spPr>
        <p:txBody>
          <a:bodyPr>
            <a:spAutoFit/>
          </a:bodyPr>
          <a:lstStyle/>
          <a:p>
            <a:pPr algn="ctr"/>
            <a:r>
              <a:rPr lang="en-US" sz="2000" b="1">
                <a:solidFill>
                  <a:srgbClr val="0070C0"/>
                </a:solidFill>
              </a:rPr>
              <a:t>Dynamic Stability – 2DW2UW Rotor Platform</a:t>
            </a:r>
          </a:p>
          <a:p>
            <a:pPr algn="ctr"/>
            <a:r>
              <a:rPr lang="en-US" sz="2000" b="1">
                <a:solidFill>
                  <a:srgbClr val="0070C0"/>
                </a:solidFill>
              </a:rPr>
              <a:t>Platform Diving to Reduce Loads</a:t>
            </a:r>
          </a:p>
        </p:txBody>
      </p:sp>
      <p:sp>
        <p:nvSpPr>
          <p:cNvPr id="36869"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63500359-EBB0-4713-8F1A-0C11242F871C}" type="slidenum">
              <a:rPr lang="en-US" sz="1200" smtClean="0">
                <a:solidFill>
                  <a:schemeClr val="bg1"/>
                </a:solidFill>
              </a:rPr>
              <a:pPr>
                <a:defRPr/>
              </a:pPr>
              <a:t>33</a:t>
            </a:fld>
            <a:endParaRPr lang="en-US" sz="1200" smtClean="0">
              <a:solidFill>
                <a:schemeClr val="bg1"/>
              </a:solidFill>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28600" y="76200"/>
            <a:ext cx="8458200" cy="762000"/>
          </a:xfrm>
        </p:spPr>
        <p:txBody>
          <a:bodyPr/>
          <a:lstStyle/>
          <a:p>
            <a:pPr eaLnBrk="1" hangingPunct="1"/>
            <a:r>
              <a:rPr lang="en-US" sz="2800" dirty="0" smtClean="0">
                <a:latin typeface="Century Gothic" pitchFamily="34" charset="0"/>
                <a:ea typeface="ＭＳ Ｐゴシック" pitchFamily="34" charset="-128"/>
                <a:cs typeface="Century Gothic" pitchFamily="34" charset="0"/>
              </a:rPr>
              <a:t>Dynamic Stability</a:t>
            </a:r>
          </a:p>
        </p:txBody>
      </p:sp>
      <p:sp>
        <p:nvSpPr>
          <p:cNvPr id="48131" name="Rectangle 2"/>
          <p:cNvSpPr>
            <a:spLocks noChangeArrowheads="1"/>
          </p:cNvSpPr>
          <p:nvPr/>
        </p:nvSpPr>
        <p:spPr bwMode="auto">
          <a:xfrm>
            <a:off x="838200" y="1752600"/>
            <a:ext cx="7772400" cy="1028700"/>
          </a:xfrm>
          <a:prstGeom prst="rect">
            <a:avLst/>
          </a:prstGeom>
          <a:noFill/>
          <a:ln w="9525">
            <a:noFill/>
            <a:miter lim="800000"/>
            <a:headEnd/>
            <a:tailEnd/>
          </a:ln>
        </p:spPr>
        <p:txBody>
          <a:bodyPr>
            <a:spAutoFit/>
          </a:bodyPr>
          <a:lstStyle/>
          <a:p>
            <a:pPr marL="184150" lvl="1" indent="-184150">
              <a:spcBef>
                <a:spcPct val="40000"/>
              </a:spcBef>
              <a:buFont typeface="Wingdings" pitchFamily="2" charset="2"/>
              <a:buChar char="§"/>
            </a:pPr>
            <a:r>
              <a:rPr lang="en-US" sz="1600"/>
              <a:t>Six ideal flow contours used in the following slides</a:t>
            </a:r>
          </a:p>
          <a:p>
            <a:pPr marL="184150" lvl="1" indent="-184150">
              <a:spcBef>
                <a:spcPct val="40000"/>
              </a:spcBef>
              <a:buFont typeface="Wingdings" pitchFamily="2" charset="2"/>
              <a:buChar char="§"/>
            </a:pPr>
            <a:r>
              <a:rPr lang="en-US" sz="1600"/>
              <a:t>Should be considered together with simulations in measured currents</a:t>
            </a:r>
          </a:p>
          <a:p>
            <a:pPr marL="184150" lvl="1" indent="-184150">
              <a:spcBef>
                <a:spcPct val="40000"/>
              </a:spcBef>
              <a:buFont typeface="Wingdings" pitchFamily="2" charset="2"/>
              <a:buChar char="§"/>
            </a:pPr>
            <a:r>
              <a:rPr lang="en-US" sz="1600"/>
              <a:t>Except as noted, simulations use  ‘1.6 Shear’</a:t>
            </a:r>
          </a:p>
        </p:txBody>
      </p:sp>
      <p:sp>
        <p:nvSpPr>
          <p:cNvPr id="48132" name="TextBox 3"/>
          <p:cNvSpPr txBox="1">
            <a:spLocks noChangeArrowheads="1"/>
          </p:cNvSpPr>
          <p:nvPr/>
        </p:nvSpPr>
        <p:spPr bwMode="auto">
          <a:xfrm>
            <a:off x="1371600" y="1066800"/>
            <a:ext cx="6553200" cy="708025"/>
          </a:xfrm>
          <a:prstGeom prst="rect">
            <a:avLst/>
          </a:prstGeom>
          <a:noFill/>
          <a:ln w="9525">
            <a:noFill/>
            <a:miter lim="800000"/>
            <a:headEnd/>
            <a:tailEnd/>
          </a:ln>
        </p:spPr>
        <p:txBody>
          <a:bodyPr>
            <a:spAutoFit/>
          </a:bodyPr>
          <a:lstStyle/>
          <a:p>
            <a:pPr algn="ctr"/>
            <a:r>
              <a:rPr lang="en-US" sz="2000" b="1">
                <a:solidFill>
                  <a:srgbClr val="0070C0"/>
                </a:solidFill>
              </a:rPr>
              <a:t>Dynamic Stability – 2DW2UW Rotor Platform</a:t>
            </a:r>
          </a:p>
          <a:p>
            <a:pPr algn="ctr"/>
            <a:r>
              <a:rPr lang="en-US" sz="2000" b="1">
                <a:solidFill>
                  <a:srgbClr val="0070C0"/>
                </a:solidFill>
              </a:rPr>
              <a:t>Shear Used</a:t>
            </a:r>
          </a:p>
        </p:txBody>
      </p:sp>
      <p:pic>
        <p:nvPicPr>
          <p:cNvPr id="48133" name="Picture 6"/>
          <p:cNvPicPr>
            <a:picLocks noChangeAspect="1" noChangeArrowheads="1"/>
          </p:cNvPicPr>
          <p:nvPr/>
        </p:nvPicPr>
        <p:blipFill>
          <a:blip r:embed="rId3" cstate="print"/>
          <a:srcRect/>
          <a:stretch>
            <a:fillRect/>
          </a:stretch>
        </p:blipFill>
        <p:spPr bwMode="auto">
          <a:xfrm>
            <a:off x="1066800" y="2819400"/>
            <a:ext cx="6705600" cy="3484563"/>
          </a:xfrm>
          <a:prstGeom prst="rect">
            <a:avLst/>
          </a:prstGeom>
          <a:noFill/>
          <a:ln w="9525">
            <a:noFill/>
            <a:miter lim="800000"/>
            <a:headEnd/>
            <a:tailEnd/>
          </a:ln>
        </p:spPr>
      </p:pic>
      <p:sp>
        <p:nvSpPr>
          <p:cNvPr id="37894"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4C9B5936-F4E6-40F4-A5A4-2D47431C684F}" type="slidenum">
              <a:rPr lang="en-US" sz="1200" smtClean="0">
                <a:solidFill>
                  <a:schemeClr val="bg1"/>
                </a:solidFill>
              </a:rPr>
              <a:pPr>
                <a:defRPr/>
              </a:pPr>
              <a:t>34</a:t>
            </a:fld>
            <a:endParaRPr lang="en-US" sz="1200" smtClean="0">
              <a:solidFill>
                <a:schemeClr val="bg1"/>
              </a:solidFill>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76200"/>
            <a:ext cx="8458200" cy="762000"/>
          </a:xfrm>
        </p:spPr>
        <p:txBody>
          <a:bodyPr/>
          <a:lstStyle/>
          <a:p>
            <a:pPr eaLnBrk="1" hangingPunct="1"/>
            <a:r>
              <a:rPr lang="en-US" sz="3200" smtClean="0">
                <a:latin typeface="Century Gothic" pitchFamily="34" charset="0"/>
                <a:ea typeface="ＭＳ Ｐゴシック" pitchFamily="34" charset="-128"/>
                <a:cs typeface="Century Gothic" pitchFamily="34" charset="0"/>
              </a:rPr>
              <a:t>Dynamic Stability</a:t>
            </a:r>
          </a:p>
        </p:txBody>
      </p:sp>
      <p:sp>
        <p:nvSpPr>
          <p:cNvPr id="16387" name="Rectangle 2"/>
          <p:cNvSpPr>
            <a:spLocks noChangeArrowheads="1"/>
          </p:cNvSpPr>
          <p:nvPr/>
        </p:nvSpPr>
        <p:spPr bwMode="auto">
          <a:xfrm>
            <a:off x="838200" y="1752600"/>
            <a:ext cx="7772400" cy="369332"/>
          </a:xfrm>
          <a:prstGeom prst="rect">
            <a:avLst/>
          </a:prstGeom>
          <a:noFill/>
          <a:ln w="9525">
            <a:noFill/>
            <a:miter lim="800000"/>
            <a:headEnd/>
            <a:tailEnd/>
          </a:ln>
        </p:spPr>
        <p:txBody>
          <a:bodyPr>
            <a:spAutoFit/>
          </a:bodyPr>
          <a:lstStyle/>
          <a:p>
            <a:pPr marL="184150" lvl="1" indent="-184150">
              <a:spcBef>
                <a:spcPct val="40000"/>
              </a:spcBef>
              <a:buFont typeface="Wingdings" pitchFamily="2" charset="2"/>
              <a:buChar char="§"/>
            </a:pPr>
            <a:r>
              <a:rPr lang="en-US" dirty="0"/>
              <a:t>Shear flow </a:t>
            </a:r>
            <a:r>
              <a:rPr lang="en-US" dirty="0" smtClean="0"/>
              <a:t>has a minor effect on depth keeping</a:t>
            </a:r>
            <a:endParaRPr lang="en-US" dirty="0"/>
          </a:p>
        </p:txBody>
      </p:sp>
      <p:sp>
        <p:nvSpPr>
          <p:cNvPr id="16388" name="TextBox 3"/>
          <p:cNvSpPr txBox="1">
            <a:spLocks noChangeArrowheads="1"/>
          </p:cNvSpPr>
          <p:nvPr/>
        </p:nvSpPr>
        <p:spPr bwMode="auto">
          <a:xfrm>
            <a:off x="1371600" y="1066800"/>
            <a:ext cx="6553200" cy="708025"/>
          </a:xfrm>
          <a:prstGeom prst="rect">
            <a:avLst/>
          </a:prstGeom>
          <a:noFill/>
          <a:ln w="9525">
            <a:noFill/>
            <a:miter lim="800000"/>
            <a:headEnd/>
            <a:tailEnd/>
          </a:ln>
        </p:spPr>
        <p:txBody>
          <a:bodyPr>
            <a:spAutoFit/>
          </a:bodyPr>
          <a:lstStyle/>
          <a:p>
            <a:pPr algn="ctr"/>
            <a:r>
              <a:rPr lang="en-US" sz="2000" b="1">
                <a:solidFill>
                  <a:srgbClr val="0070C0"/>
                </a:solidFill>
              </a:rPr>
              <a:t>Dynamic Stability – 2DW2UW Rotor Platform</a:t>
            </a:r>
          </a:p>
          <a:p>
            <a:pPr algn="ctr"/>
            <a:r>
              <a:rPr lang="en-US" sz="2000" b="1">
                <a:solidFill>
                  <a:srgbClr val="0070C0"/>
                </a:solidFill>
              </a:rPr>
              <a:t>Flow Shear Effects on Diving</a:t>
            </a:r>
          </a:p>
        </p:txBody>
      </p:sp>
      <p:sp>
        <p:nvSpPr>
          <p:cNvPr id="38917"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06C00486-D77D-4DD4-9C4C-8E97F49333B7}" type="slidenum">
              <a:rPr lang="en-US" sz="1200" smtClean="0">
                <a:solidFill>
                  <a:schemeClr val="bg1"/>
                </a:solidFill>
              </a:rPr>
              <a:pPr>
                <a:defRPr/>
              </a:pPr>
              <a:t>35</a:t>
            </a:fld>
            <a:endParaRPr lang="en-US" sz="1200" smtClean="0">
              <a:solidFill>
                <a:schemeClr val="bg1"/>
              </a:solidFill>
            </a:endParaRPr>
          </a:p>
        </p:txBody>
      </p:sp>
      <p:pic>
        <p:nvPicPr>
          <p:cNvPr id="16390" name="Picture 7"/>
          <p:cNvPicPr>
            <a:picLocks noChangeAspect="1" noChangeArrowheads="1"/>
          </p:cNvPicPr>
          <p:nvPr/>
        </p:nvPicPr>
        <p:blipFill>
          <a:blip r:embed="rId3" cstate="print"/>
          <a:srcRect/>
          <a:stretch>
            <a:fillRect/>
          </a:stretch>
        </p:blipFill>
        <p:spPr bwMode="auto">
          <a:xfrm>
            <a:off x="914400" y="2133600"/>
            <a:ext cx="7391400" cy="39528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76200"/>
            <a:ext cx="8458200" cy="762000"/>
          </a:xfrm>
        </p:spPr>
        <p:txBody>
          <a:bodyPr/>
          <a:lstStyle/>
          <a:p>
            <a:pPr eaLnBrk="1" hangingPunct="1"/>
            <a:r>
              <a:rPr lang="en-US" sz="3200" smtClean="0">
                <a:latin typeface="Century Gothic" pitchFamily="34" charset="0"/>
                <a:ea typeface="ＭＳ Ｐゴシック" pitchFamily="34" charset="-128"/>
                <a:cs typeface="Century Gothic" pitchFamily="34" charset="0"/>
              </a:rPr>
              <a:t>Dynamic Stability</a:t>
            </a:r>
          </a:p>
        </p:txBody>
      </p:sp>
      <p:sp>
        <p:nvSpPr>
          <p:cNvPr id="17411" name="Rectangle 2"/>
          <p:cNvSpPr>
            <a:spLocks noChangeArrowheads="1"/>
          </p:cNvSpPr>
          <p:nvPr/>
        </p:nvSpPr>
        <p:spPr bwMode="auto">
          <a:xfrm>
            <a:off x="838200" y="1752600"/>
            <a:ext cx="7772400" cy="646113"/>
          </a:xfrm>
          <a:prstGeom prst="rect">
            <a:avLst/>
          </a:prstGeom>
          <a:noFill/>
          <a:ln w="9525">
            <a:noFill/>
            <a:miter lim="800000"/>
            <a:headEnd/>
            <a:tailEnd/>
          </a:ln>
        </p:spPr>
        <p:txBody>
          <a:bodyPr>
            <a:spAutoFit/>
          </a:bodyPr>
          <a:lstStyle/>
          <a:p>
            <a:pPr marL="184150" lvl="1" indent="-184150">
              <a:spcBef>
                <a:spcPct val="40000"/>
              </a:spcBef>
              <a:buFont typeface="Wingdings" pitchFamily="2" charset="2"/>
              <a:buChar char="§"/>
            </a:pPr>
            <a:r>
              <a:rPr lang="en-US" dirty="0" smtClean="0"/>
              <a:t>Increase in ideal </a:t>
            </a:r>
            <a:r>
              <a:rPr lang="en-US" dirty="0"/>
              <a:t>shear shows diving from 75 m to ~140 m and little increase in UCB2 ( velocity of flow at Rotor 2 axis)</a:t>
            </a:r>
          </a:p>
        </p:txBody>
      </p:sp>
      <p:sp>
        <p:nvSpPr>
          <p:cNvPr id="17412" name="TextBox 3"/>
          <p:cNvSpPr txBox="1">
            <a:spLocks noChangeArrowheads="1"/>
          </p:cNvSpPr>
          <p:nvPr/>
        </p:nvSpPr>
        <p:spPr bwMode="auto">
          <a:xfrm>
            <a:off x="1371600" y="1066800"/>
            <a:ext cx="6553200" cy="708025"/>
          </a:xfrm>
          <a:prstGeom prst="rect">
            <a:avLst/>
          </a:prstGeom>
          <a:noFill/>
          <a:ln w="9525">
            <a:noFill/>
            <a:miter lim="800000"/>
            <a:headEnd/>
            <a:tailEnd/>
          </a:ln>
        </p:spPr>
        <p:txBody>
          <a:bodyPr>
            <a:spAutoFit/>
          </a:bodyPr>
          <a:lstStyle/>
          <a:p>
            <a:pPr algn="ctr"/>
            <a:r>
              <a:rPr lang="en-US" sz="2000" b="1">
                <a:solidFill>
                  <a:srgbClr val="0070C0"/>
                </a:solidFill>
              </a:rPr>
              <a:t>Dynamic Stability – 2DW2UW Rotor Platform</a:t>
            </a:r>
          </a:p>
          <a:p>
            <a:pPr algn="ctr"/>
            <a:r>
              <a:rPr lang="en-US" sz="2000" b="1">
                <a:solidFill>
                  <a:srgbClr val="0070C0"/>
                </a:solidFill>
              </a:rPr>
              <a:t>Flow Shear Effects on Diving</a:t>
            </a:r>
          </a:p>
        </p:txBody>
      </p:sp>
      <p:sp>
        <p:nvSpPr>
          <p:cNvPr id="40965"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3E6F65DA-EFC5-4E1A-A1DF-D3281B27010A}" type="slidenum">
              <a:rPr lang="en-US" sz="1200" smtClean="0">
                <a:solidFill>
                  <a:schemeClr val="bg1"/>
                </a:solidFill>
              </a:rPr>
              <a:pPr>
                <a:defRPr/>
              </a:pPr>
              <a:t>36</a:t>
            </a:fld>
            <a:endParaRPr lang="en-US" sz="1200" smtClean="0">
              <a:solidFill>
                <a:schemeClr val="bg1"/>
              </a:solidFill>
            </a:endParaRPr>
          </a:p>
        </p:txBody>
      </p:sp>
      <p:pic>
        <p:nvPicPr>
          <p:cNvPr id="17414" name="Picture 7"/>
          <p:cNvPicPr>
            <a:picLocks noChangeAspect="1" noChangeArrowheads="1"/>
          </p:cNvPicPr>
          <p:nvPr/>
        </p:nvPicPr>
        <p:blipFill>
          <a:blip r:embed="rId2" cstate="print"/>
          <a:srcRect/>
          <a:stretch>
            <a:fillRect/>
          </a:stretch>
        </p:blipFill>
        <p:spPr bwMode="auto">
          <a:xfrm>
            <a:off x="838200" y="2438400"/>
            <a:ext cx="7439025" cy="40957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76200"/>
            <a:ext cx="8458200" cy="762000"/>
          </a:xfrm>
        </p:spPr>
        <p:txBody>
          <a:bodyPr/>
          <a:lstStyle/>
          <a:p>
            <a:pPr eaLnBrk="1" hangingPunct="1"/>
            <a:r>
              <a:rPr lang="en-US" sz="3200" smtClean="0">
                <a:latin typeface="Century Gothic" pitchFamily="34" charset="0"/>
                <a:ea typeface="ＭＳ Ｐゴシック" pitchFamily="34" charset="-128"/>
                <a:cs typeface="Century Gothic" pitchFamily="34" charset="0"/>
              </a:rPr>
              <a:t>Dynamic Stability</a:t>
            </a:r>
          </a:p>
        </p:txBody>
      </p:sp>
      <p:sp>
        <p:nvSpPr>
          <p:cNvPr id="18435" name="Rectangle 2"/>
          <p:cNvSpPr>
            <a:spLocks noChangeArrowheads="1"/>
          </p:cNvSpPr>
          <p:nvPr/>
        </p:nvSpPr>
        <p:spPr bwMode="auto">
          <a:xfrm>
            <a:off x="838200" y="1752600"/>
            <a:ext cx="7772400" cy="646113"/>
          </a:xfrm>
          <a:prstGeom prst="rect">
            <a:avLst/>
          </a:prstGeom>
          <a:noFill/>
          <a:ln w="9525">
            <a:noFill/>
            <a:miter lim="800000"/>
            <a:headEnd/>
            <a:tailEnd/>
          </a:ln>
        </p:spPr>
        <p:txBody>
          <a:bodyPr>
            <a:spAutoFit/>
          </a:bodyPr>
          <a:lstStyle/>
          <a:p>
            <a:pPr marL="184150" lvl="1" indent="-184150">
              <a:spcBef>
                <a:spcPct val="40000"/>
              </a:spcBef>
              <a:buFont typeface="Wingdings" pitchFamily="2" charset="2"/>
              <a:buChar char="§"/>
            </a:pPr>
            <a:r>
              <a:rPr lang="en-US"/>
              <a:t>Ideal shear shows 10 m depth increase in 100 seconds due to a step change in currents</a:t>
            </a:r>
          </a:p>
        </p:txBody>
      </p:sp>
      <p:sp>
        <p:nvSpPr>
          <p:cNvPr id="18436" name="TextBox 3"/>
          <p:cNvSpPr txBox="1">
            <a:spLocks noChangeArrowheads="1"/>
          </p:cNvSpPr>
          <p:nvPr/>
        </p:nvSpPr>
        <p:spPr bwMode="auto">
          <a:xfrm>
            <a:off x="1371600" y="1066800"/>
            <a:ext cx="6553200" cy="708025"/>
          </a:xfrm>
          <a:prstGeom prst="rect">
            <a:avLst/>
          </a:prstGeom>
          <a:noFill/>
          <a:ln w="9525">
            <a:noFill/>
            <a:miter lim="800000"/>
            <a:headEnd/>
            <a:tailEnd/>
          </a:ln>
        </p:spPr>
        <p:txBody>
          <a:bodyPr>
            <a:spAutoFit/>
          </a:bodyPr>
          <a:lstStyle/>
          <a:p>
            <a:pPr algn="ctr"/>
            <a:r>
              <a:rPr lang="en-US" sz="2000" b="1">
                <a:solidFill>
                  <a:srgbClr val="0070C0"/>
                </a:solidFill>
              </a:rPr>
              <a:t>Dynamic Stability – 2DW2UW Rotor Platform</a:t>
            </a:r>
          </a:p>
          <a:p>
            <a:pPr algn="ctr"/>
            <a:r>
              <a:rPr lang="en-US" sz="2000" b="1">
                <a:solidFill>
                  <a:srgbClr val="0070C0"/>
                </a:solidFill>
              </a:rPr>
              <a:t>Flow Shear Effects on Diving – Step Change</a:t>
            </a:r>
          </a:p>
        </p:txBody>
      </p:sp>
      <p:sp>
        <p:nvSpPr>
          <p:cNvPr id="41989"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03D12E80-0CB2-4D24-A02C-BC88EBDB0A34}" type="slidenum">
              <a:rPr lang="en-US" sz="1200" smtClean="0">
                <a:solidFill>
                  <a:schemeClr val="bg1"/>
                </a:solidFill>
              </a:rPr>
              <a:pPr>
                <a:defRPr/>
              </a:pPr>
              <a:t>37</a:t>
            </a:fld>
            <a:endParaRPr lang="en-US" sz="1200" smtClean="0">
              <a:solidFill>
                <a:schemeClr val="bg1"/>
              </a:solidFill>
            </a:endParaRPr>
          </a:p>
        </p:txBody>
      </p:sp>
      <p:pic>
        <p:nvPicPr>
          <p:cNvPr id="18438" name="Picture 7"/>
          <p:cNvPicPr>
            <a:picLocks noChangeAspect="1" noChangeArrowheads="1"/>
          </p:cNvPicPr>
          <p:nvPr/>
        </p:nvPicPr>
        <p:blipFill>
          <a:blip r:embed="rId2" cstate="print"/>
          <a:srcRect/>
          <a:stretch>
            <a:fillRect/>
          </a:stretch>
        </p:blipFill>
        <p:spPr bwMode="auto">
          <a:xfrm>
            <a:off x="852488" y="2438400"/>
            <a:ext cx="7439025" cy="41624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76200"/>
            <a:ext cx="8458200" cy="762000"/>
          </a:xfrm>
        </p:spPr>
        <p:txBody>
          <a:bodyPr/>
          <a:lstStyle/>
          <a:p>
            <a:pPr eaLnBrk="1" hangingPunct="1"/>
            <a:r>
              <a:rPr lang="en-US" sz="3200" smtClean="0">
                <a:latin typeface="Century Gothic" pitchFamily="34" charset="0"/>
                <a:ea typeface="ＭＳ Ｐゴシック" pitchFamily="34" charset="-128"/>
                <a:cs typeface="Century Gothic" pitchFamily="34" charset="0"/>
              </a:rPr>
              <a:t>Dynamic Stability</a:t>
            </a:r>
          </a:p>
        </p:txBody>
      </p:sp>
      <p:sp>
        <p:nvSpPr>
          <p:cNvPr id="19459" name="Rectangle 2"/>
          <p:cNvSpPr>
            <a:spLocks noChangeArrowheads="1"/>
          </p:cNvSpPr>
          <p:nvPr/>
        </p:nvSpPr>
        <p:spPr bwMode="auto">
          <a:xfrm>
            <a:off x="6477000" y="1752600"/>
            <a:ext cx="2286000" cy="3360738"/>
          </a:xfrm>
          <a:prstGeom prst="rect">
            <a:avLst/>
          </a:prstGeom>
          <a:noFill/>
          <a:ln w="9525">
            <a:noFill/>
            <a:miter lim="800000"/>
            <a:headEnd/>
            <a:tailEnd/>
          </a:ln>
        </p:spPr>
        <p:txBody>
          <a:bodyPr>
            <a:spAutoFit/>
          </a:bodyPr>
          <a:lstStyle/>
          <a:p>
            <a:pPr marL="184150" lvl="1" indent="-184150">
              <a:spcBef>
                <a:spcPct val="40000"/>
              </a:spcBef>
              <a:buFont typeface="Wingdings" pitchFamily="2" charset="2"/>
              <a:buChar char="§"/>
            </a:pPr>
            <a:r>
              <a:rPr lang="en-US"/>
              <a:t>Ideal change in flow from 0° to +70°, with no reduction in flow speed or shear.</a:t>
            </a:r>
          </a:p>
          <a:p>
            <a:pPr marL="184150" lvl="1" indent="-184150">
              <a:spcBef>
                <a:spcPct val="40000"/>
              </a:spcBef>
              <a:buFont typeface="Wingdings" pitchFamily="2" charset="2"/>
              <a:buChar char="§"/>
            </a:pPr>
            <a:r>
              <a:rPr lang="en-US"/>
              <a:t>  Yaw angle does not change significantly (8°). </a:t>
            </a:r>
          </a:p>
          <a:p>
            <a:pPr marL="184150" lvl="1" indent="-184150">
              <a:spcBef>
                <a:spcPct val="40000"/>
              </a:spcBef>
              <a:buFont typeface="Wingdings" pitchFamily="2" charset="2"/>
              <a:buChar char="§"/>
            </a:pPr>
            <a:r>
              <a:rPr lang="en-US"/>
              <a:t> A large lateral offset results        (-150m).</a:t>
            </a:r>
          </a:p>
        </p:txBody>
      </p:sp>
      <p:sp>
        <p:nvSpPr>
          <p:cNvPr id="19460" name="TextBox 3"/>
          <p:cNvSpPr txBox="1">
            <a:spLocks noChangeArrowheads="1"/>
          </p:cNvSpPr>
          <p:nvPr/>
        </p:nvSpPr>
        <p:spPr bwMode="auto">
          <a:xfrm>
            <a:off x="1371600" y="1066800"/>
            <a:ext cx="6553200" cy="708025"/>
          </a:xfrm>
          <a:prstGeom prst="rect">
            <a:avLst/>
          </a:prstGeom>
          <a:noFill/>
          <a:ln w="9525">
            <a:noFill/>
            <a:miter lim="800000"/>
            <a:headEnd/>
            <a:tailEnd/>
          </a:ln>
        </p:spPr>
        <p:txBody>
          <a:bodyPr>
            <a:spAutoFit/>
          </a:bodyPr>
          <a:lstStyle/>
          <a:p>
            <a:pPr algn="ctr"/>
            <a:r>
              <a:rPr lang="en-US" sz="2000" b="1">
                <a:solidFill>
                  <a:srgbClr val="0070C0"/>
                </a:solidFill>
              </a:rPr>
              <a:t>Dynamic Stability – 2DW2UW Rotor Platform</a:t>
            </a:r>
          </a:p>
          <a:p>
            <a:pPr algn="ctr"/>
            <a:r>
              <a:rPr lang="en-US" sz="2000" b="1">
                <a:solidFill>
                  <a:srgbClr val="0070C0"/>
                </a:solidFill>
              </a:rPr>
              <a:t>Flow Direction Change </a:t>
            </a:r>
          </a:p>
        </p:txBody>
      </p:sp>
      <p:sp>
        <p:nvSpPr>
          <p:cNvPr id="44037"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228AACC1-3085-4B31-B0C3-5E592FAF6EF8}" type="slidenum">
              <a:rPr lang="en-US" sz="1200" smtClean="0">
                <a:solidFill>
                  <a:schemeClr val="bg1"/>
                </a:solidFill>
              </a:rPr>
              <a:pPr>
                <a:defRPr/>
              </a:pPr>
              <a:t>38</a:t>
            </a:fld>
            <a:endParaRPr lang="en-US" sz="1200" smtClean="0">
              <a:solidFill>
                <a:schemeClr val="bg1"/>
              </a:solidFill>
            </a:endParaRPr>
          </a:p>
        </p:txBody>
      </p:sp>
      <p:pic>
        <p:nvPicPr>
          <p:cNvPr id="19462" name="Picture 8"/>
          <p:cNvPicPr>
            <a:picLocks noChangeAspect="1" noChangeArrowheads="1"/>
          </p:cNvPicPr>
          <p:nvPr/>
        </p:nvPicPr>
        <p:blipFill>
          <a:blip r:embed="rId2" cstate="print"/>
          <a:srcRect/>
          <a:stretch>
            <a:fillRect/>
          </a:stretch>
        </p:blipFill>
        <p:spPr bwMode="auto">
          <a:xfrm>
            <a:off x="228600" y="1752600"/>
            <a:ext cx="6289675" cy="4648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76200"/>
            <a:ext cx="8458200" cy="762000"/>
          </a:xfrm>
        </p:spPr>
        <p:txBody>
          <a:bodyPr/>
          <a:lstStyle/>
          <a:p>
            <a:pPr eaLnBrk="1" hangingPunct="1"/>
            <a:r>
              <a:rPr lang="en-US" sz="3200" smtClean="0">
                <a:latin typeface="Century Gothic" pitchFamily="34" charset="0"/>
                <a:ea typeface="ＭＳ Ｐゴシック" pitchFamily="34" charset="-128"/>
                <a:cs typeface="Century Gothic" pitchFamily="34" charset="0"/>
              </a:rPr>
              <a:t>Dynamic Stability</a:t>
            </a:r>
          </a:p>
        </p:txBody>
      </p:sp>
      <p:sp>
        <p:nvSpPr>
          <p:cNvPr id="20483" name="Rectangle 2"/>
          <p:cNvSpPr>
            <a:spLocks noChangeArrowheads="1"/>
          </p:cNvSpPr>
          <p:nvPr/>
        </p:nvSpPr>
        <p:spPr bwMode="auto">
          <a:xfrm>
            <a:off x="609600" y="1676400"/>
            <a:ext cx="8001000" cy="646113"/>
          </a:xfrm>
          <a:prstGeom prst="rect">
            <a:avLst/>
          </a:prstGeom>
          <a:noFill/>
          <a:ln w="9525">
            <a:noFill/>
            <a:miter lim="800000"/>
            <a:headEnd/>
            <a:tailEnd/>
          </a:ln>
        </p:spPr>
        <p:txBody>
          <a:bodyPr>
            <a:spAutoFit/>
          </a:bodyPr>
          <a:lstStyle/>
          <a:p>
            <a:pPr marL="184150" lvl="1" indent="-184150">
              <a:spcBef>
                <a:spcPct val="40000"/>
              </a:spcBef>
              <a:buFont typeface="Wingdings" pitchFamily="2" charset="2"/>
              <a:buChar char="§"/>
            </a:pPr>
            <a:r>
              <a:rPr lang="en-US"/>
              <a:t>Hurricane size wave (12m Hs) can cause large motions and tension spikes on forward mooring line(s)</a:t>
            </a:r>
          </a:p>
        </p:txBody>
      </p:sp>
      <p:sp>
        <p:nvSpPr>
          <p:cNvPr id="20484" name="TextBox 3"/>
          <p:cNvSpPr txBox="1">
            <a:spLocks noChangeArrowheads="1"/>
          </p:cNvSpPr>
          <p:nvPr/>
        </p:nvSpPr>
        <p:spPr bwMode="auto">
          <a:xfrm>
            <a:off x="1371600" y="1066800"/>
            <a:ext cx="6553200" cy="708025"/>
          </a:xfrm>
          <a:prstGeom prst="rect">
            <a:avLst/>
          </a:prstGeom>
          <a:noFill/>
          <a:ln w="9525">
            <a:noFill/>
            <a:miter lim="800000"/>
            <a:headEnd/>
            <a:tailEnd/>
          </a:ln>
        </p:spPr>
        <p:txBody>
          <a:bodyPr>
            <a:spAutoFit/>
          </a:bodyPr>
          <a:lstStyle/>
          <a:p>
            <a:pPr algn="ctr"/>
            <a:r>
              <a:rPr lang="en-US" sz="2000" b="1">
                <a:solidFill>
                  <a:srgbClr val="0070C0"/>
                </a:solidFill>
              </a:rPr>
              <a:t>Dynamic Stability – 2DW2UW Rotor Platform</a:t>
            </a:r>
          </a:p>
          <a:p>
            <a:pPr algn="ctr"/>
            <a:r>
              <a:rPr lang="en-US" sz="2000" b="1">
                <a:solidFill>
                  <a:srgbClr val="0070C0"/>
                </a:solidFill>
              </a:rPr>
              <a:t>Wave Effects – Head Seas</a:t>
            </a:r>
          </a:p>
        </p:txBody>
      </p:sp>
      <p:sp>
        <p:nvSpPr>
          <p:cNvPr id="45061"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BBD575F1-95CB-4595-949D-7369C837FF9A}" type="slidenum">
              <a:rPr lang="en-US" sz="1200" smtClean="0">
                <a:solidFill>
                  <a:schemeClr val="bg1"/>
                </a:solidFill>
              </a:rPr>
              <a:pPr>
                <a:defRPr/>
              </a:pPr>
              <a:t>39</a:t>
            </a:fld>
            <a:endParaRPr lang="en-US" sz="1200" smtClean="0">
              <a:solidFill>
                <a:schemeClr val="bg1"/>
              </a:solidFill>
            </a:endParaRPr>
          </a:p>
        </p:txBody>
      </p:sp>
      <p:pic>
        <p:nvPicPr>
          <p:cNvPr id="20486" name="Picture 7"/>
          <p:cNvPicPr>
            <a:picLocks noChangeAspect="1" noChangeArrowheads="1"/>
          </p:cNvPicPr>
          <p:nvPr/>
        </p:nvPicPr>
        <p:blipFill>
          <a:blip r:embed="rId2" cstate="print"/>
          <a:srcRect/>
          <a:stretch>
            <a:fillRect/>
          </a:stretch>
        </p:blipFill>
        <p:spPr bwMode="auto">
          <a:xfrm>
            <a:off x="852488" y="2457450"/>
            <a:ext cx="7439025" cy="40957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nvGraphicFramePr>
        <p:xfrm>
          <a:off x="685800" y="2081213"/>
          <a:ext cx="7239000" cy="4776787"/>
        </p:xfrm>
        <a:graphic>
          <a:graphicData uri="http://schemas.openxmlformats.org/presentationml/2006/ole">
            <mc:AlternateContent xmlns:mc="http://schemas.openxmlformats.org/markup-compatibility/2006">
              <mc:Choice xmlns:v="urn:schemas-microsoft-com:vml" Requires="v">
                <p:oleObj spid="_x0000_s2053" name="VISIO" r:id="rId3" imgW="7837560" imgH="5170680" progId="Visio.Drawing.11">
                  <p:embed/>
                </p:oleObj>
              </mc:Choice>
              <mc:Fallback>
                <p:oleObj name="VISIO" r:id="rId3" imgW="7837560" imgH="517068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81213"/>
                        <a:ext cx="7239000" cy="4776787"/>
                      </a:xfrm>
                      <a:prstGeom prst="rect">
                        <a:avLst/>
                      </a:prstGeom>
                      <a:noFill/>
                      <a:ln>
                        <a:noFill/>
                      </a:ln>
                      <a:extLst>
                        <a:ext uri="{909E8E84-426E-40DD-AFC4-6F175D3DCCD1}">
                          <a14:hiddenFill xmlns:a14="http://schemas.microsoft.com/office/drawing/2010/main">
                            <a:gradFill rotWithShape="0">
                              <a:gsLst>
                                <a:gs pos="0">
                                  <a:schemeClr val="bg1">
                                    <a:gamma/>
                                    <a:shade val="32157"/>
                                    <a:invGamma/>
                                  </a:schemeClr>
                                </a:gs>
                                <a:gs pos="50000">
                                  <a:schemeClr val="bg1"/>
                                </a:gs>
                                <a:gs pos="100000">
                                  <a:schemeClr val="bg1">
                                    <a:gamma/>
                                    <a:shade val="32157"/>
                                    <a:invGamma/>
                                  </a:schemeClr>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Date Placeholder 2"/>
          <p:cNvSpPr>
            <a:spLocks noGrp="1"/>
          </p:cNvSpPr>
          <p:nvPr>
            <p:ph type="dt" sz="quarter" idx="10"/>
          </p:nvPr>
        </p:nvSpPr>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2052" name="Footer Placeholder 3"/>
          <p:cNvSpPr>
            <a:spLocks noGrp="1"/>
          </p:cNvSpPr>
          <p:nvPr>
            <p:ph type="ftr" sz="quarter" idx="11"/>
          </p:nvPr>
        </p:nvSpPr>
        <p:spPr>
          <a:xfrm>
            <a:off x="1752600" y="6400800"/>
            <a:ext cx="2895600" cy="457200"/>
          </a:xfrm>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2053" name="Rectangle 2"/>
          <p:cNvSpPr>
            <a:spLocks noGrp="1" noChangeArrowheads="1"/>
          </p:cNvSpPr>
          <p:nvPr>
            <p:ph type="title"/>
          </p:nvPr>
        </p:nvSpPr>
        <p:spPr>
          <a:xfrm>
            <a:off x="1828800" y="152400"/>
            <a:ext cx="4876800" cy="914400"/>
          </a:xfrm>
        </p:spPr>
        <p:txBody>
          <a:bodyPr/>
          <a:lstStyle/>
          <a:p>
            <a:pPr eaLnBrk="1" hangingPunct="1"/>
            <a:r>
              <a:rPr lang="en-US" sz="2800" dirty="0" smtClean="0">
                <a:solidFill>
                  <a:srgbClr val="0000CC"/>
                </a:solidFill>
              </a:rPr>
              <a:t>VEHICLE DYNAMIC SIMULATION</a:t>
            </a:r>
          </a:p>
        </p:txBody>
      </p:sp>
      <p:sp>
        <p:nvSpPr>
          <p:cNvPr id="2054" name="Rectangle 4"/>
          <p:cNvSpPr>
            <a:spLocks noChangeArrowheads="1"/>
          </p:cNvSpPr>
          <p:nvPr/>
        </p:nvSpPr>
        <p:spPr bwMode="auto">
          <a:xfrm>
            <a:off x="4953000" y="1162050"/>
            <a:ext cx="2971800" cy="922338"/>
          </a:xfrm>
          <a:prstGeom prst="rect">
            <a:avLst/>
          </a:prstGeom>
          <a:noFill/>
          <a:ln w="9525">
            <a:noFill/>
            <a:miter lim="800000"/>
            <a:headEnd/>
            <a:tailEnd/>
          </a:ln>
        </p:spPr>
        <p:txBody>
          <a:bodyPr>
            <a:spAutoFit/>
          </a:bodyPr>
          <a:lstStyle/>
          <a:p>
            <a:pPr>
              <a:lnSpc>
                <a:spcPct val="80000"/>
              </a:lnSpc>
              <a:spcBef>
                <a:spcPct val="50000"/>
              </a:spcBef>
              <a:buFontTx/>
              <a:buChar char="•"/>
            </a:pPr>
            <a:r>
              <a:rPr lang="en-US" sz="1600">
                <a:latin typeface="Times New Roman" pitchFamily="18" charset="0"/>
                <a:cs typeface="Arial" charset="0"/>
              </a:rPr>
              <a:t> Open-Loop Response</a:t>
            </a:r>
          </a:p>
          <a:p>
            <a:pPr>
              <a:lnSpc>
                <a:spcPct val="80000"/>
              </a:lnSpc>
              <a:spcBef>
                <a:spcPct val="50000"/>
              </a:spcBef>
              <a:buFontTx/>
              <a:buChar char="•"/>
            </a:pPr>
            <a:r>
              <a:rPr lang="en-US" sz="1600">
                <a:latin typeface="Times New Roman" pitchFamily="18" charset="0"/>
                <a:cs typeface="Arial" charset="0"/>
              </a:rPr>
              <a:t> Control Response</a:t>
            </a:r>
          </a:p>
          <a:p>
            <a:pPr>
              <a:lnSpc>
                <a:spcPct val="80000"/>
              </a:lnSpc>
              <a:spcBef>
                <a:spcPct val="50000"/>
              </a:spcBef>
              <a:buFontTx/>
              <a:buChar char="•"/>
            </a:pPr>
            <a:r>
              <a:rPr lang="en-US" sz="1600">
                <a:latin typeface="Times New Roman" pitchFamily="18" charset="0"/>
                <a:cs typeface="Arial" charset="0"/>
              </a:rPr>
              <a:t> Maneuvering</a:t>
            </a:r>
            <a:endParaRPr lang="en-US" sz="5400">
              <a:latin typeface="Times New Roman" pitchFamily="18" charset="0"/>
              <a:cs typeface="Arial" charset="0"/>
            </a:endParaRPr>
          </a:p>
        </p:txBody>
      </p:sp>
      <p:sp>
        <p:nvSpPr>
          <p:cNvPr id="2055" name="Rectangle 5"/>
          <p:cNvSpPr>
            <a:spLocks noChangeArrowheads="1"/>
          </p:cNvSpPr>
          <p:nvPr/>
        </p:nvSpPr>
        <p:spPr bwMode="auto">
          <a:xfrm>
            <a:off x="1066800" y="1162050"/>
            <a:ext cx="3276600" cy="922338"/>
          </a:xfrm>
          <a:prstGeom prst="rect">
            <a:avLst/>
          </a:prstGeom>
          <a:noFill/>
          <a:ln w="9525">
            <a:noFill/>
            <a:miter lim="800000"/>
            <a:headEnd/>
            <a:tailEnd/>
          </a:ln>
        </p:spPr>
        <p:txBody>
          <a:bodyPr>
            <a:spAutoFit/>
          </a:bodyPr>
          <a:lstStyle/>
          <a:p>
            <a:pPr>
              <a:lnSpc>
                <a:spcPct val="80000"/>
              </a:lnSpc>
              <a:spcBef>
                <a:spcPct val="50000"/>
              </a:spcBef>
              <a:buFontTx/>
              <a:buChar char="•"/>
            </a:pPr>
            <a:r>
              <a:rPr lang="en-US" sz="1600">
                <a:latin typeface="Times New Roman" pitchFamily="18" charset="0"/>
                <a:cs typeface="Arial" charset="0"/>
              </a:rPr>
              <a:t> Hydrodynamic Design</a:t>
            </a:r>
          </a:p>
          <a:p>
            <a:pPr>
              <a:lnSpc>
                <a:spcPct val="80000"/>
              </a:lnSpc>
              <a:spcBef>
                <a:spcPct val="50000"/>
              </a:spcBef>
              <a:buFontTx/>
              <a:buChar char="•"/>
            </a:pPr>
            <a:r>
              <a:rPr lang="en-US" sz="1600">
                <a:latin typeface="Times New Roman" pitchFamily="18" charset="0"/>
                <a:cs typeface="Arial" charset="0"/>
              </a:rPr>
              <a:t> Performance Prediction </a:t>
            </a:r>
          </a:p>
          <a:p>
            <a:pPr>
              <a:lnSpc>
                <a:spcPct val="80000"/>
              </a:lnSpc>
              <a:spcBef>
                <a:spcPct val="50000"/>
              </a:spcBef>
              <a:buFontTx/>
              <a:buChar char="•"/>
            </a:pPr>
            <a:r>
              <a:rPr lang="en-US" sz="1600">
                <a:latin typeface="Times New Roman" pitchFamily="18" charset="0"/>
                <a:cs typeface="Arial" charset="0"/>
              </a:rPr>
              <a:t> Performance Optimization</a:t>
            </a:r>
          </a:p>
        </p:txBody>
      </p:sp>
      <p:sp>
        <p:nvSpPr>
          <p:cNvPr id="2056" name="Slide Number Placeholder 3"/>
          <p:cNvSpPr>
            <a:spLocks noGrp="1"/>
          </p:cNvSpPr>
          <p:nvPr>
            <p:ph type="sldNum" sz="quarter" idx="12"/>
          </p:nvPr>
        </p:nvSpPr>
        <p:spPr>
          <a:xfrm>
            <a:off x="8153400" y="6324600"/>
            <a:ext cx="762000" cy="381000"/>
          </a:xfrm>
        </p:spPr>
        <p:txBody>
          <a:bodyPr/>
          <a:lstStyle/>
          <a:p>
            <a:pPr>
              <a:defRPr/>
            </a:pPr>
            <a:endParaRPr lang="en-US" smtClean="0"/>
          </a:p>
          <a:p>
            <a:pPr>
              <a:defRPr/>
            </a:pPr>
            <a:fld id="{CE81760E-488F-49BD-9E4A-D0688868525A}" type="slidenum">
              <a:rPr lang="en-US" smtClean="0"/>
              <a:pPr>
                <a:defRPr/>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76200"/>
            <a:ext cx="8458200" cy="762000"/>
          </a:xfrm>
        </p:spPr>
        <p:txBody>
          <a:bodyPr/>
          <a:lstStyle/>
          <a:p>
            <a:pPr eaLnBrk="1" hangingPunct="1"/>
            <a:r>
              <a:rPr lang="en-US" sz="3200" smtClean="0">
                <a:latin typeface="Century Gothic" pitchFamily="34" charset="0"/>
                <a:ea typeface="ＭＳ Ｐゴシック" pitchFamily="34" charset="-128"/>
                <a:cs typeface="Century Gothic" pitchFamily="34" charset="0"/>
              </a:rPr>
              <a:t>Dynamic Stability</a:t>
            </a:r>
          </a:p>
        </p:txBody>
      </p:sp>
      <p:sp>
        <p:nvSpPr>
          <p:cNvPr id="21507" name="Rectangle 2"/>
          <p:cNvSpPr>
            <a:spLocks noChangeArrowheads="1"/>
          </p:cNvSpPr>
          <p:nvPr/>
        </p:nvSpPr>
        <p:spPr bwMode="auto">
          <a:xfrm>
            <a:off x="609600" y="1676400"/>
            <a:ext cx="8001000" cy="369888"/>
          </a:xfrm>
          <a:prstGeom prst="rect">
            <a:avLst/>
          </a:prstGeom>
          <a:noFill/>
          <a:ln w="9525">
            <a:noFill/>
            <a:miter lim="800000"/>
            <a:headEnd/>
            <a:tailEnd/>
          </a:ln>
        </p:spPr>
        <p:txBody>
          <a:bodyPr>
            <a:spAutoFit/>
          </a:bodyPr>
          <a:lstStyle/>
          <a:p>
            <a:pPr marL="184150" lvl="1" indent="-184150">
              <a:spcBef>
                <a:spcPct val="40000"/>
              </a:spcBef>
              <a:buFont typeface="Wingdings" pitchFamily="2" charset="2"/>
              <a:buChar char="§"/>
            </a:pPr>
            <a:r>
              <a:rPr lang="en-US"/>
              <a:t>Effects of 7 m waves will be much smaller </a:t>
            </a:r>
          </a:p>
        </p:txBody>
      </p:sp>
      <p:sp>
        <p:nvSpPr>
          <p:cNvPr id="21508" name="TextBox 3"/>
          <p:cNvSpPr txBox="1">
            <a:spLocks noChangeArrowheads="1"/>
          </p:cNvSpPr>
          <p:nvPr/>
        </p:nvSpPr>
        <p:spPr bwMode="auto">
          <a:xfrm>
            <a:off x="1371600" y="1066800"/>
            <a:ext cx="6553200" cy="708025"/>
          </a:xfrm>
          <a:prstGeom prst="rect">
            <a:avLst/>
          </a:prstGeom>
          <a:noFill/>
          <a:ln w="9525">
            <a:noFill/>
            <a:miter lim="800000"/>
            <a:headEnd/>
            <a:tailEnd/>
          </a:ln>
        </p:spPr>
        <p:txBody>
          <a:bodyPr>
            <a:spAutoFit/>
          </a:bodyPr>
          <a:lstStyle/>
          <a:p>
            <a:pPr algn="ctr"/>
            <a:r>
              <a:rPr lang="en-US" sz="2000" b="1">
                <a:solidFill>
                  <a:srgbClr val="0070C0"/>
                </a:solidFill>
              </a:rPr>
              <a:t>Dynamic Stability – 2DW2UW Rotor Platform</a:t>
            </a:r>
          </a:p>
          <a:p>
            <a:pPr algn="ctr"/>
            <a:r>
              <a:rPr lang="en-US" sz="2000" b="1">
                <a:solidFill>
                  <a:srgbClr val="0070C0"/>
                </a:solidFill>
              </a:rPr>
              <a:t>Wave Effects – Head Seas</a:t>
            </a:r>
          </a:p>
        </p:txBody>
      </p:sp>
      <p:sp>
        <p:nvSpPr>
          <p:cNvPr id="46085"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242863D9-1E14-496C-B4D0-2A9180D619DA}" type="slidenum">
              <a:rPr lang="en-US" sz="1200" smtClean="0">
                <a:solidFill>
                  <a:schemeClr val="bg1"/>
                </a:solidFill>
              </a:rPr>
              <a:pPr>
                <a:defRPr/>
              </a:pPr>
              <a:t>40</a:t>
            </a:fld>
            <a:endParaRPr lang="en-US" sz="1200" smtClean="0">
              <a:solidFill>
                <a:schemeClr val="bg1"/>
              </a:solidFill>
            </a:endParaRPr>
          </a:p>
        </p:txBody>
      </p:sp>
      <p:pic>
        <p:nvPicPr>
          <p:cNvPr id="21510" name="Picture 7"/>
          <p:cNvPicPr>
            <a:picLocks noChangeAspect="1" noChangeArrowheads="1"/>
          </p:cNvPicPr>
          <p:nvPr/>
        </p:nvPicPr>
        <p:blipFill>
          <a:blip r:embed="rId2" cstate="print"/>
          <a:srcRect/>
          <a:stretch>
            <a:fillRect/>
          </a:stretch>
        </p:blipFill>
        <p:spPr bwMode="auto">
          <a:xfrm>
            <a:off x="852488" y="2152650"/>
            <a:ext cx="7439025" cy="40957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76200"/>
            <a:ext cx="8458200" cy="762000"/>
          </a:xfrm>
        </p:spPr>
        <p:txBody>
          <a:bodyPr/>
          <a:lstStyle/>
          <a:p>
            <a:pPr eaLnBrk="1" hangingPunct="1"/>
            <a:r>
              <a:rPr lang="en-US" sz="3200" smtClean="0">
                <a:latin typeface="Century Gothic" pitchFamily="34" charset="0"/>
                <a:ea typeface="ＭＳ Ｐゴシック" pitchFamily="34" charset="-128"/>
                <a:cs typeface="Century Gothic" pitchFamily="34" charset="0"/>
              </a:rPr>
              <a:t>Dynamic Stability</a:t>
            </a:r>
          </a:p>
        </p:txBody>
      </p:sp>
      <p:sp>
        <p:nvSpPr>
          <p:cNvPr id="22531" name="Rectangle 2"/>
          <p:cNvSpPr>
            <a:spLocks noChangeArrowheads="1"/>
          </p:cNvSpPr>
          <p:nvPr/>
        </p:nvSpPr>
        <p:spPr bwMode="auto">
          <a:xfrm>
            <a:off x="609600" y="1676400"/>
            <a:ext cx="8001000" cy="369888"/>
          </a:xfrm>
          <a:prstGeom prst="rect">
            <a:avLst/>
          </a:prstGeom>
          <a:noFill/>
          <a:ln w="9525">
            <a:noFill/>
            <a:miter lim="800000"/>
            <a:headEnd/>
            <a:tailEnd/>
          </a:ln>
        </p:spPr>
        <p:txBody>
          <a:bodyPr>
            <a:spAutoFit/>
          </a:bodyPr>
          <a:lstStyle/>
          <a:p>
            <a:pPr marL="184150" lvl="1" indent="-184150">
              <a:spcBef>
                <a:spcPct val="40000"/>
              </a:spcBef>
              <a:buFont typeface="Wingdings" pitchFamily="2" charset="2"/>
              <a:buChar char="§"/>
            </a:pPr>
            <a:r>
              <a:rPr lang="en-US"/>
              <a:t>Effects of 7 m waves in beam seas will be smaller still</a:t>
            </a:r>
          </a:p>
        </p:txBody>
      </p:sp>
      <p:sp>
        <p:nvSpPr>
          <p:cNvPr id="22532" name="TextBox 3"/>
          <p:cNvSpPr txBox="1">
            <a:spLocks noChangeArrowheads="1"/>
          </p:cNvSpPr>
          <p:nvPr/>
        </p:nvSpPr>
        <p:spPr bwMode="auto">
          <a:xfrm>
            <a:off x="1371600" y="1066800"/>
            <a:ext cx="6553200" cy="708025"/>
          </a:xfrm>
          <a:prstGeom prst="rect">
            <a:avLst/>
          </a:prstGeom>
          <a:noFill/>
          <a:ln w="9525">
            <a:noFill/>
            <a:miter lim="800000"/>
            <a:headEnd/>
            <a:tailEnd/>
          </a:ln>
        </p:spPr>
        <p:txBody>
          <a:bodyPr>
            <a:spAutoFit/>
          </a:bodyPr>
          <a:lstStyle/>
          <a:p>
            <a:pPr algn="ctr"/>
            <a:r>
              <a:rPr lang="en-US" sz="2000" b="1">
                <a:solidFill>
                  <a:srgbClr val="0070C0"/>
                </a:solidFill>
              </a:rPr>
              <a:t>Dynamic Stability – 2DW2UW Rotor Platform</a:t>
            </a:r>
          </a:p>
          <a:p>
            <a:pPr algn="ctr"/>
            <a:r>
              <a:rPr lang="en-US" sz="2000" b="1">
                <a:solidFill>
                  <a:srgbClr val="0070C0"/>
                </a:solidFill>
              </a:rPr>
              <a:t>Wave Effects – Beam Seas</a:t>
            </a:r>
          </a:p>
        </p:txBody>
      </p:sp>
      <p:sp>
        <p:nvSpPr>
          <p:cNvPr id="47109"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9B6100A7-A8EE-4DA4-AC83-29E57DAD36AF}" type="slidenum">
              <a:rPr lang="en-US" sz="1200" smtClean="0">
                <a:solidFill>
                  <a:schemeClr val="bg1"/>
                </a:solidFill>
              </a:rPr>
              <a:pPr>
                <a:defRPr/>
              </a:pPr>
              <a:t>41</a:t>
            </a:fld>
            <a:endParaRPr lang="en-US" sz="1200" smtClean="0">
              <a:solidFill>
                <a:schemeClr val="bg1"/>
              </a:solidFill>
            </a:endParaRPr>
          </a:p>
        </p:txBody>
      </p:sp>
      <p:pic>
        <p:nvPicPr>
          <p:cNvPr id="22534" name="Picture 7"/>
          <p:cNvPicPr>
            <a:picLocks noChangeAspect="1" noChangeArrowheads="1"/>
          </p:cNvPicPr>
          <p:nvPr/>
        </p:nvPicPr>
        <p:blipFill>
          <a:blip r:embed="rId2" cstate="print"/>
          <a:srcRect/>
          <a:stretch>
            <a:fillRect/>
          </a:stretch>
        </p:blipFill>
        <p:spPr bwMode="auto">
          <a:xfrm>
            <a:off x="852488" y="2228850"/>
            <a:ext cx="7439025" cy="40957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76200"/>
            <a:ext cx="8458200" cy="762000"/>
          </a:xfrm>
        </p:spPr>
        <p:txBody>
          <a:bodyPr/>
          <a:lstStyle/>
          <a:p>
            <a:pPr eaLnBrk="1" hangingPunct="1"/>
            <a:r>
              <a:rPr lang="en-US" sz="2800" dirty="0" smtClean="0">
                <a:latin typeface="Century Gothic" pitchFamily="34" charset="0"/>
                <a:ea typeface="ＭＳ Ｐゴシック" pitchFamily="34" charset="-128"/>
                <a:cs typeface="Century Gothic" pitchFamily="34" charset="0"/>
              </a:rPr>
              <a:t>Dynamic Stability</a:t>
            </a:r>
          </a:p>
        </p:txBody>
      </p:sp>
      <p:sp>
        <p:nvSpPr>
          <p:cNvPr id="56323" name="Rectangle 2"/>
          <p:cNvSpPr>
            <a:spLocks noChangeArrowheads="1"/>
          </p:cNvSpPr>
          <p:nvPr/>
        </p:nvSpPr>
        <p:spPr bwMode="auto">
          <a:xfrm>
            <a:off x="381000" y="1747838"/>
            <a:ext cx="8382000" cy="4960937"/>
          </a:xfrm>
          <a:prstGeom prst="rect">
            <a:avLst/>
          </a:prstGeom>
          <a:noFill/>
          <a:ln w="9525">
            <a:noFill/>
            <a:miter lim="800000"/>
            <a:headEnd/>
            <a:tailEnd/>
          </a:ln>
        </p:spPr>
        <p:txBody>
          <a:bodyPr>
            <a:spAutoFit/>
          </a:bodyPr>
          <a:lstStyle/>
          <a:p>
            <a:pPr marL="184150" lvl="1" indent="-184150">
              <a:spcBef>
                <a:spcPct val="40000"/>
              </a:spcBef>
              <a:buFont typeface="Wingdings" pitchFamily="2" charset="2"/>
              <a:buChar char="§"/>
            </a:pPr>
            <a:r>
              <a:rPr lang="en-US" sz="1400"/>
              <a:t>Undoubtedly hydrostatically stable with vertical line attached, with trim near zero pitch</a:t>
            </a:r>
          </a:p>
          <a:p>
            <a:pPr marL="184150" lvl="1" indent="-184150">
              <a:spcBef>
                <a:spcPct val="40000"/>
              </a:spcBef>
              <a:buFont typeface="Wingdings" pitchFamily="2" charset="2"/>
              <a:buChar char="§"/>
            </a:pPr>
            <a:r>
              <a:rPr lang="en-US" sz="1400"/>
              <a:t>Undoubtedly will dive to evade higher currents in most if not all conditions</a:t>
            </a:r>
          </a:p>
          <a:p>
            <a:pPr marL="641350" lvl="2" indent="-184150">
              <a:spcBef>
                <a:spcPct val="40000"/>
              </a:spcBef>
              <a:buFont typeface="Wingdings" pitchFamily="2" charset="2"/>
              <a:buChar char="§"/>
            </a:pPr>
            <a:r>
              <a:rPr lang="en-US" sz="1400"/>
              <a:t>Outlier conditions, of high currents and reverse shear requre further study and is a risk area</a:t>
            </a:r>
          </a:p>
          <a:p>
            <a:pPr marL="184150" lvl="1" indent="-184150">
              <a:spcBef>
                <a:spcPct val="40000"/>
              </a:spcBef>
              <a:buFont typeface="Wingdings" pitchFamily="2" charset="2"/>
              <a:buChar char="§"/>
            </a:pPr>
            <a:r>
              <a:rPr lang="en-US" sz="1400"/>
              <a:t>Changing flow directions, at this point, is a risk in stability area</a:t>
            </a:r>
          </a:p>
          <a:p>
            <a:pPr marL="641350" lvl="2" indent="-184150">
              <a:spcBef>
                <a:spcPct val="40000"/>
              </a:spcBef>
              <a:buFont typeface="Wingdings" pitchFamily="2" charset="2"/>
              <a:buChar char="§"/>
            </a:pPr>
            <a:r>
              <a:rPr lang="en-US" sz="1400"/>
              <a:t>Four (4) rotor model of platform can handle this effect for most conditions</a:t>
            </a:r>
          </a:p>
          <a:p>
            <a:pPr marL="641350" lvl="2" indent="-184150">
              <a:spcBef>
                <a:spcPct val="40000"/>
              </a:spcBef>
              <a:buFont typeface="Wingdings" pitchFamily="2" charset="2"/>
              <a:buChar char="§"/>
            </a:pPr>
            <a:r>
              <a:rPr lang="en-US" sz="1400"/>
              <a:t>Examination of potential outlier conditions needs to be done</a:t>
            </a:r>
          </a:p>
          <a:p>
            <a:pPr marL="641350" lvl="2" indent="-184150">
              <a:spcBef>
                <a:spcPct val="40000"/>
              </a:spcBef>
              <a:buFont typeface="Wingdings" pitchFamily="2" charset="2"/>
              <a:buChar char="§"/>
            </a:pPr>
            <a:r>
              <a:rPr lang="en-US" sz="1400"/>
              <a:t>Fallback is to install tails or other devices to increase stability</a:t>
            </a:r>
          </a:p>
          <a:p>
            <a:pPr marL="641350" lvl="2" indent="-184150">
              <a:spcBef>
                <a:spcPct val="40000"/>
              </a:spcBef>
              <a:buFont typeface="Wingdings" pitchFamily="2" charset="2"/>
              <a:buChar char="§"/>
            </a:pPr>
            <a:r>
              <a:rPr lang="en-US" sz="1400"/>
              <a:t>Changing flow directions should be considered for basin test</a:t>
            </a:r>
          </a:p>
          <a:p>
            <a:pPr marL="184150" lvl="1" indent="-184150">
              <a:spcBef>
                <a:spcPct val="40000"/>
              </a:spcBef>
              <a:buFont typeface="Wingdings" pitchFamily="2" charset="2"/>
              <a:buChar char="§"/>
            </a:pPr>
            <a:r>
              <a:rPr lang="en-US" sz="1400"/>
              <a:t>Simulations in waves show the following</a:t>
            </a:r>
          </a:p>
          <a:p>
            <a:pPr marL="641350" lvl="2" indent="-184150">
              <a:spcBef>
                <a:spcPct val="40000"/>
              </a:spcBef>
              <a:buFont typeface="Wingdings" pitchFamily="2" charset="2"/>
              <a:buChar char="§"/>
            </a:pPr>
            <a:r>
              <a:rPr lang="en-US" sz="1400"/>
              <a:t>Storm waves in head (and following) seas can cause high pitch values and requires further study</a:t>
            </a:r>
          </a:p>
          <a:p>
            <a:pPr marL="641350" lvl="2" indent="-184150">
              <a:spcBef>
                <a:spcPct val="40000"/>
              </a:spcBef>
              <a:buFont typeface="Wingdings" pitchFamily="2" charset="2"/>
              <a:buChar char="§"/>
            </a:pPr>
            <a:r>
              <a:rPr lang="en-US" sz="1400"/>
              <a:t>7 m SWH head seas waves appears to result in acceptable forward mooring line tensions</a:t>
            </a:r>
          </a:p>
          <a:p>
            <a:pPr marL="641350" lvl="2" indent="-184150">
              <a:spcBef>
                <a:spcPct val="40000"/>
              </a:spcBef>
              <a:buFont typeface="Wingdings" pitchFamily="2" charset="2"/>
              <a:buChar char="§"/>
            </a:pPr>
            <a:r>
              <a:rPr lang="en-US" sz="1400"/>
              <a:t>7 m SWH beam seas results in much less motion in this model (which has no truss)</a:t>
            </a:r>
          </a:p>
          <a:p>
            <a:pPr marL="184150" lvl="1" indent="-184150">
              <a:spcBef>
                <a:spcPct val="40000"/>
              </a:spcBef>
              <a:buFont typeface="Wingdings" pitchFamily="2" charset="2"/>
              <a:buChar char="§"/>
            </a:pPr>
            <a:r>
              <a:rPr lang="en-US" sz="1400"/>
              <a:t>Complete hydrodynamic stability for all flows measured to date appears, achievable, but has not been demonstrated in numerical simulations to date</a:t>
            </a:r>
          </a:p>
          <a:p>
            <a:pPr marL="184150" lvl="1" indent="-184150">
              <a:spcBef>
                <a:spcPct val="40000"/>
              </a:spcBef>
              <a:buFont typeface="Wingdings" pitchFamily="2" charset="2"/>
              <a:buChar char="§"/>
            </a:pPr>
            <a:r>
              <a:rPr lang="en-US" sz="1400"/>
              <a:t>Stability without rotors turning, and lateral plane motions in general, are risks</a:t>
            </a:r>
          </a:p>
          <a:p>
            <a:pPr marL="184150" lvl="1" indent="-184150">
              <a:spcBef>
                <a:spcPct val="40000"/>
              </a:spcBef>
              <a:buFont typeface="Wingdings" pitchFamily="2" charset="2"/>
              <a:buChar char="§"/>
            </a:pPr>
            <a:r>
              <a:rPr lang="en-US" sz="1400"/>
              <a:t>Motion based loads require further study</a:t>
            </a:r>
          </a:p>
        </p:txBody>
      </p:sp>
      <p:sp>
        <p:nvSpPr>
          <p:cNvPr id="56324" name="TextBox 3"/>
          <p:cNvSpPr txBox="1">
            <a:spLocks noChangeArrowheads="1"/>
          </p:cNvSpPr>
          <p:nvPr/>
        </p:nvSpPr>
        <p:spPr bwMode="auto">
          <a:xfrm>
            <a:off x="1371600" y="1066800"/>
            <a:ext cx="6553200" cy="708025"/>
          </a:xfrm>
          <a:prstGeom prst="rect">
            <a:avLst/>
          </a:prstGeom>
          <a:noFill/>
          <a:ln w="9525">
            <a:noFill/>
            <a:miter lim="800000"/>
            <a:headEnd/>
            <a:tailEnd/>
          </a:ln>
        </p:spPr>
        <p:txBody>
          <a:bodyPr>
            <a:spAutoFit/>
          </a:bodyPr>
          <a:lstStyle/>
          <a:p>
            <a:pPr algn="ctr"/>
            <a:r>
              <a:rPr lang="en-US" sz="2000" b="1">
                <a:solidFill>
                  <a:srgbClr val="0070C0"/>
                </a:solidFill>
              </a:rPr>
              <a:t>Dynamic Stability – 2DW2UW Rotor Platform</a:t>
            </a:r>
          </a:p>
          <a:p>
            <a:pPr algn="ctr"/>
            <a:r>
              <a:rPr lang="en-US" sz="2000" b="1">
                <a:solidFill>
                  <a:srgbClr val="0070C0"/>
                </a:solidFill>
              </a:rPr>
              <a:t>Conclusions</a:t>
            </a:r>
          </a:p>
        </p:txBody>
      </p:sp>
      <p:sp>
        <p:nvSpPr>
          <p:cNvPr id="48133"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CC67FDC8-C691-4A4D-86D0-4B83EE1F316D}" type="slidenum">
              <a:rPr lang="en-US" sz="1200" smtClean="0">
                <a:solidFill>
                  <a:schemeClr val="bg1"/>
                </a:solidFill>
              </a:rPr>
              <a:pPr>
                <a:defRPr/>
              </a:pPr>
              <a:t>42</a:t>
            </a:fld>
            <a:endParaRPr lang="en-US" sz="1200" smtClean="0">
              <a:solidFill>
                <a:schemeClr val="bg1"/>
              </a:solidFill>
            </a:endParaRP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76200"/>
            <a:ext cx="6781800" cy="762000"/>
          </a:xfrm>
        </p:spPr>
        <p:txBody>
          <a:bodyPr/>
          <a:lstStyle/>
          <a:p>
            <a:pPr eaLnBrk="1" hangingPunct="1"/>
            <a:r>
              <a:rPr lang="en-US" sz="2800" dirty="0" smtClean="0">
                <a:latin typeface="Century Gothic" pitchFamily="34" charset="0"/>
                <a:ea typeface="ＭＳ Ｐゴシック" pitchFamily="34" charset="-128"/>
                <a:cs typeface="Century Gothic" pitchFamily="34" charset="0"/>
              </a:rPr>
              <a:t>WORK DO BE DONE FOR 2 ROTOR VARIANT</a:t>
            </a:r>
          </a:p>
        </p:txBody>
      </p:sp>
      <p:sp>
        <p:nvSpPr>
          <p:cNvPr id="57347" name="Rectangle 2"/>
          <p:cNvSpPr>
            <a:spLocks noChangeArrowheads="1"/>
          </p:cNvSpPr>
          <p:nvPr/>
        </p:nvSpPr>
        <p:spPr bwMode="auto">
          <a:xfrm>
            <a:off x="228600" y="1419225"/>
            <a:ext cx="8915400" cy="4875181"/>
          </a:xfrm>
          <a:prstGeom prst="rect">
            <a:avLst/>
          </a:prstGeom>
          <a:noFill/>
          <a:ln w="9525">
            <a:noFill/>
            <a:miter lim="800000"/>
            <a:headEnd/>
            <a:tailEnd/>
          </a:ln>
        </p:spPr>
        <p:txBody>
          <a:bodyPr>
            <a:spAutoFit/>
          </a:bodyPr>
          <a:lstStyle/>
          <a:p>
            <a:pPr marL="184150" lvl="1" indent="-184150">
              <a:spcBef>
                <a:spcPct val="40000"/>
              </a:spcBef>
              <a:buFont typeface="Wingdings" pitchFamily="2" charset="2"/>
              <a:buChar char="§"/>
            </a:pPr>
            <a:r>
              <a:rPr lang="en-US" sz="1400" dirty="0"/>
              <a:t>ARRIVE AT STATICALLY STABLE DESIGN</a:t>
            </a:r>
          </a:p>
          <a:p>
            <a:pPr marL="641350" lvl="2" indent="-184150">
              <a:spcBef>
                <a:spcPct val="40000"/>
              </a:spcBef>
              <a:buFont typeface="Wingdings" pitchFamily="2" charset="2"/>
              <a:buChar char="§"/>
            </a:pPr>
            <a:r>
              <a:rPr lang="en-US" sz="1200" dirty="0"/>
              <a:t>USE 3-CABLE MOORING SCHEME</a:t>
            </a:r>
          </a:p>
          <a:p>
            <a:pPr marL="1098550" lvl="3" indent="-184150">
              <a:spcBef>
                <a:spcPct val="40000"/>
              </a:spcBef>
              <a:buFont typeface="Wingdings" pitchFamily="2" charset="2"/>
              <a:buChar char="§"/>
            </a:pPr>
            <a:r>
              <a:rPr lang="en-US" sz="1200" dirty="0"/>
              <a:t>FOUND TO BE THE BEST</a:t>
            </a:r>
          </a:p>
          <a:p>
            <a:pPr marL="1098550" lvl="3" indent="-184150">
              <a:spcBef>
                <a:spcPct val="40000"/>
              </a:spcBef>
              <a:buFont typeface="Wingdings" pitchFamily="2" charset="2"/>
              <a:buChar char="§"/>
            </a:pPr>
            <a:r>
              <a:rPr lang="en-US" sz="1200" dirty="0"/>
              <a:t>MOORING POINT ATTACHMENT SEPARATION T.B.D.</a:t>
            </a:r>
          </a:p>
          <a:p>
            <a:pPr marL="641350" lvl="2" indent="-184150">
              <a:spcBef>
                <a:spcPct val="40000"/>
              </a:spcBef>
              <a:buFont typeface="Wingdings" pitchFamily="2" charset="2"/>
              <a:buChar char="§"/>
            </a:pPr>
            <a:r>
              <a:rPr lang="en-US" sz="1200" dirty="0"/>
              <a:t>OBTAIN ROTOR COEFFICIENTS</a:t>
            </a:r>
          </a:p>
          <a:p>
            <a:pPr marL="641350" lvl="2" indent="-184150">
              <a:spcBef>
                <a:spcPct val="40000"/>
              </a:spcBef>
              <a:buFont typeface="Wingdings" pitchFamily="2" charset="2"/>
              <a:buChar char="§"/>
            </a:pPr>
            <a:r>
              <a:rPr lang="en-US" sz="1200" dirty="0"/>
              <a:t>OBTAIN OTHER VEHICLE COEFFICIENTS</a:t>
            </a:r>
          </a:p>
          <a:p>
            <a:pPr marL="641350" lvl="2" indent="-184150">
              <a:spcBef>
                <a:spcPct val="40000"/>
              </a:spcBef>
              <a:buFont typeface="Wingdings" pitchFamily="2" charset="2"/>
              <a:buChar char="§"/>
            </a:pPr>
            <a:r>
              <a:rPr lang="en-US" sz="1200" dirty="0"/>
              <a:t>BUILD </a:t>
            </a:r>
            <a:r>
              <a:rPr lang="en-US" sz="1200" dirty="0" smtClean="0"/>
              <a:t>COMPLETE COMPONENT </a:t>
            </a:r>
            <a:r>
              <a:rPr lang="en-US" sz="1200" dirty="0"/>
              <a:t>MODEL</a:t>
            </a:r>
          </a:p>
          <a:p>
            <a:pPr marL="184150" lvl="1" indent="-184150">
              <a:spcBef>
                <a:spcPct val="40000"/>
              </a:spcBef>
              <a:buFont typeface="Wingdings" pitchFamily="2" charset="2"/>
              <a:buChar char="§"/>
            </a:pPr>
            <a:r>
              <a:rPr lang="en-US" sz="1400" dirty="0"/>
              <a:t>REDO DYNAMIC SIMULATIONS AS PER 4 ROTOR VERSION</a:t>
            </a:r>
          </a:p>
          <a:p>
            <a:pPr marL="184150" lvl="1" indent="-184150">
              <a:spcBef>
                <a:spcPct val="40000"/>
              </a:spcBef>
              <a:buFont typeface="Wingdings" pitchFamily="2" charset="2"/>
              <a:buChar char="§"/>
            </a:pPr>
            <a:r>
              <a:rPr lang="en-US" sz="1400" dirty="0"/>
              <a:t>EXTEND SIMULATIONS</a:t>
            </a:r>
          </a:p>
          <a:p>
            <a:pPr marL="641350" lvl="2" indent="-184150">
              <a:spcBef>
                <a:spcPct val="40000"/>
              </a:spcBef>
              <a:buFont typeface="Wingdings" pitchFamily="2" charset="2"/>
              <a:buChar char="§"/>
            </a:pPr>
            <a:r>
              <a:rPr lang="en-US" sz="1200" dirty="0"/>
              <a:t>TURBULENCE</a:t>
            </a:r>
          </a:p>
          <a:p>
            <a:pPr marL="641350" lvl="2" indent="-184150">
              <a:spcBef>
                <a:spcPct val="40000"/>
              </a:spcBef>
              <a:buFont typeface="Wingdings" pitchFamily="2" charset="2"/>
              <a:buChar char="§"/>
            </a:pPr>
            <a:r>
              <a:rPr lang="en-US" sz="1200" dirty="0"/>
              <a:t>ADDITIONAL CURRENT PROFILES, AND ADDITIONAL TIME VARIATION</a:t>
            </a:r>
          </a:p>
          <a:p>
            <a:pPr marL="641350" lvl="2" indent="-184150">
              <a:spcBef>
                <a:spcPct val="40000"/>
              </a:spcBef>
              <a:buFont typeface="Wingdings" pitchFamily="2" charset="2"/>
              <a:buChar char="§"/>
            </a:pPr>
            <a:r>
              <a:rPr lang="en-US" sz="1200" dirty="0"/>
              <a:t>CASUALTIES, LOSS OF ROTOR BACK-TORQUE, LOSS OF BLADE, ETC</a:t>
            </a:r>
          </a:p>
          <a:p>
            <a:pPr marL="184150" lvl="1" indent="-184150">
              <a:spcBef>
                <a:spcPct val="40000"/>
              </a:spcBef>
              <a:buFont typeface="Wingdings" pitchFamily="2" charset="2"/>
              <a:buChar char="§"/>
            </a:pPr>
            <a:r>
              <a:rPr lang="en-US" sz="1400" dirty="0"/>
              <a:t>WRITE REPORT</a:t>
            </a:r>
          </a:p>
          <a:p>
            <a:pPr marL="184150" lvl="1" indent="-184150">
              <a:spcBef>
                <a:spcPct val="40000"/>
              </a:spcBef>
              <a:buFont typeface="Wingdings" pitchFamily="2" charset="2"/>
              <a:buChar char="§"/>
            </a:pPr>
            <a:r>
              <a:rPr lang="en-US" sz="1400" dirty="0"/>
              <a:t>DESIGN BASIN TEST TO TEST IMPORTANT DYNAMIC ASPECTS OF DESIGN</a:t>
            </a:r>
          </a:p>
          <a:p>
            <a:pPr marL="641350" lvl="2" indent="-184150">
              <a:spcBef>
                <a:spcPct val="40000"/>
              </a:spcBef>
              <a:buFont typeface="Wingdings" pitchFamily="2" charset="2"/>
              <a:buChar char="§"/>
            </a:pPr>
            <a:r>
              <a:rPr lang="en-US" sz="1200" dirty="0"/>
              <a:t>REDUCED FLOW OVER ONE ROTOR, VERTICAL SHEAR, ETC</a:t>
            </a:r>
          </a:p>
          <a:p>
            <a:pPr marL="641350" lvl="2" indent="-184150">
              <a:spcBef>
                <a:spcPct val="40000"/>
              </a:spcBef>
              <a:buFont typeface="Wingdings" pitchFamily="2" charset="2"/>
              <a:buChar char="§"/>
            </a:pPr>
            <a:r>
              <a:rPr lang="en-US" sz="1200" dirty="0"/>
              <a:t>VARYING AZIMUTHAL FLOW DIRECTION</a:t>
            </a:r>
          </a:p>
          <a:p>
            <a:pPr marL="184150" lvl="1" indent="-184150">
              <a:spcBef>
                <a:spcPct val="40000"/>
              </a:spcBef>
              <a:buFont typeface="Wingdings" pitchFamily="2" charset="2"/>
              <a:buChar char="§"/>
            </a:pPr>
            <a:r>
              <a:rPr lang="en-US" sz="1400" dirty="0"/>
              <a:t>COMPARE BASIN TEST RESULTS TO SIMULATION RESULTS, AND IMPROVE, REDO SIMS IF REQUIRED</a:t>
            </a:r>
          </a:p>
        </p:txBody>
      </p:sp>
      <p:sp>
        <p:nvSpPr>
          <p:cNvPr id="57348" name="TextBox 3"/>
          <p:cNvSpPr txBox="1">
            <a:spLocks noChangeArrowheads="1"/>
          </p:cNvSpPr>
          <p:nvPr/>
        </p:nvSpPr>
        <p:spPr bwMode="auto">
          <a:xfrm>
            <a:off x="1371600" y="1066800"/>
            <a:ext cx="6553200" cy="400050"/>
          </a:xfrm>
          <a:prstGeom prst="rect">
            <a:avLst/>
          </a:prstGeom>
          <a:noFill/>
          <a:ln w="9525">
            <a:noFill/>
            <a:miter lim="800000"/>
            <a:headEnd/>
            <a:tailEnd/>
          </a:ln>
        </p:spPr>
        <p:txBody>
          <a:bodyPr>
            <a:spAutoFit/>
          </a:bodyPr>
          <a:lstStyle/>
          <a:p>
            <a:pPr algn="ctr"/>
            <a:r>
              <a:rPr lang="en-US" sz="2000" b="1">
                <a:solidFill>
                  <a:srgbClr val="0070C0"/>
                </a:solidFill>
              </a:rPr>
              <a:t>Dynamic Stability – 2 ROTOR EFFORT</a:t>
            </a:r>
          </a:p>
        </p:txBody>
      </p:sp>
      <p:sp>
        <p:nvSpPr>
          <p:cNvPr id="48133" name="Slide Number Placeholder 20"/>
          <p:cNvSpPr>
            <a:spLocks noGrp="1"/>
          </p:cNvSpPr>
          <p:nvPr>
            <p:ph type="sldNum" sz="quarter" idx="12"/>
          </p:nvPr>
        </p:nvSpPr>
        <p:spPr>
          <a:xfrm>
            <a:off x="7010400" y="6629400"/>
            <a:ext cx="2133600" cy="381000"/>
          </a:xfrm>
        </p:spPr>
        <p:txBody>
          <a:bodyPr/>
          <a:lstStyle/>
          <a:p>
            <a:pPr>
              <a:defRPr/>
            </a:pPr>
            <a:r>
              <a:rPr lang="en-US" sz="1200" smtClean="0">
                <a:solidFill>
                  <a:schemeClr val="bg1"/>
                </a:solidFill>
              </a:rPr>
              <a:t>NSWC </a:t>
            </a:r>
            <a:fld id="{60CF4D39-87F9-48C3-9478-EB68F7E060DF}" type="slidenum">
              <a:rPr lang="en-US" sz="1200" smtClean="0">
                <a:solidFill>
                  <a:schemeClr val="bg1"/>
                </a:solidFill>
              </a:rPr>
              <a:pPr>
                <a:defRPr/>
              </a:pPr>
              <a:t>43</a:t>
            </a:fld>
            <a:endParaRPr lang="en-US" sz="1200" smtClean="0">
              <a:solidFill>
                <a:schemeClr val="bg1"/>
              </a:solidFill>
            </a:endParaRP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11/4/2011</a:t>
            </a:r>
            <a:endParaRPr lang="en-US" sz="1200" dirty="0"/>
          </a:p>
        </p:txBody>
      </p:sp>
      <p:sp>
        <p:nvSpPr>
          <p:cNvPr id="58371" name="Footer Placeholder 2"/>
          <p:cNvSpPr>
            <a:spLocks noGrp="1"/>
          </p:cNvSpPr>
          <p:nvPr>
            <p:ph type="ftr" sz="quarter" idx="11"/>
          </p:nvPr>
        </p:nvSpPr>
        <p:spPr>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58372"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r>
              <a:rPr lang="en-US" sz="2800" dirty="0">
                <a:solidFill>
                  <a:srgbClr val="0000CC"/>
                </a:solidFill>
              </a:rPr>
              <a:t>SUMMARY</a:t>
            </a:r>
          </a:p>
        </p:txBody>
      </p:sp>
      <p:sp>
        <p:nvSpPr>
          <p:cNvPr id="19464" name="Rectangle 6"/>
          <p:cNvSpPr>
            <a:spLocks noChangeArrowheads="1"/>
          </p:cNvSpPr>
          <p:nvPr/>
        </p:nvSpPr>
        <p:spPr bwMode="auto">
          <a:xfrm>
            <a:off x="533400" y="1371600"/>
            <a:ext cx="7924800" cy="4495800"/>
          </a:xfrm>
          <a:prstGeom prst="rect">
            <a:avLst/>
          </a:prstGeom>
          <a:noFill/>
          <a:ln w="9525">
            <a:noFill/>
            <a:miter lim="800000"/>
            <a:headEnd/>
            <a:tailEnd/>
          </a:ln>
        </p:spPr>
        <p:txBody>
          <a:bodyPr/>
          <a:lstStyle/>
          <a:p>
            <a:pPr marL="109538" indent="-109538">
              <a:spcBef>
                <a:spcPct val="20000"/>
              </a:spcBef>
              <a:buFontTx/>
              <a:buChar char="•"/>
              <a:defRPr/>
            </a:pPr>
            <a:endParaRPr lang="en-US" sz="2000" dirty="0">
              <a:cs typeface="Arial" charset="0"/>
            </a:endParaRPr>
          </a:p>
          <a:p>
            <a:pPr marL="109538" indent="-109538">
              <a:spcBef>
                <a:spcPct val="20000"/>
              </a:spcBef>
              <a:buFontTx/>
              <a:buChar char="•"/>
              <a:defRPr/>
            </a:pPr>
            <a:r>
              <a:rPr lang="en-US" sz="2000" dirty="0">
                <a:cs typeface="Arial" charset="0"/>
              </a:rPr>
              <a:t>STATE-OF-THE-ART LABORATORY FACILITIES</a:t>
            </a:r>
          </a:p>
          <a:p>
            <a:pPr marL="109538" indent="-109538">
              <a:spcBef>
                <a:spcPct val="20000"/>
              </a:spcBef>
              <a:buFontTx/>
              <a:buChar char="•"/>
              <a:defRPr/>
            </a:pPr>
            <a:r>
              <a:rPr lang="en-US" sz="2000" dirty="0">
                <a:cs typeface="Arial" charset="0"/>
              </a:rPr>
              <a:t>PHYSICALLY REALISTIC ANALYTICAL SIMULATIONS</a:t>
            </a:r>
          </a:p>
          <a:p>
            <a:pPr marL="177800" indent="-177800">
              <a:spcBef>
                <a:spcPct val="20000"/>
              </a:spcBef>
              <a:buFont typeface="Arial" pitchFamily="34" charset="0"/>
              <a:buChar char="•"/>
              <a:defRPr/>
            </a:pPr>
            <a:r>
              <a:rPr lang="en-US" sz="2000" dirty="0">
                <a:cs typeface="Arial" charset="0"/>
              </a:rPr>
              <a:t>2 AND 4 ROTOR WORK COMPLETED</a:t>
            </a:r>
          </a:p>
          <a:p>
            <a:pPr marL="177800" indent="-177800">
              <a:spcBef>
                <a:spcPct val="20000"/>
              </a:spcBef>
              <a:buFont typeface="Arial" pitchFamily="34" charset="0"/>
              <a:buChar char="•"/>
              <a:defRPr/>
            </a:pPr>
            <a:r>
              <a:rPr lang="en-US" sz="2000" dirty="0">
                <a:cs typeface="Arial" charset="0"/>
              </a:rPr>
              <a:t>3-CABLE SYSTEM IS BEST MOORING SCHEME</a:t>
            </a:r>
          </a:p>
          <a:p>
            <a:pPr marL="177800" indent="-177800">
              <a:spcBef>
                <a:spcPct val="20000"/>
              </a:spcBef>
              <a:buFont typeface="Arial" pitchFamily="34" charset="0"/>
              <a:buChar char="•"/>
              <a:defRPr/>
            </a:pPr>
            <a:r>
              <a:rPr lang="en-US" sz="2000" dirty="0">
                <a:cs typeface="Arial" charset="0"/>
              </a:rPr>
              <a:t>NO SHOW STOPPERS FOUND</a:t>
            </a:r>
          </a:p>
          <a:p>
            <a:pPr marL="635000" lvl="1" indent="-177800">
              <a:spcBef>
                <a:spcPct val="20000"/>
              </a:spcBef>
              <a:buFont typeface="Arial" pitchFamily="34" charset="0"/>
              <a:buChar char="•"/>
              <a:defRPr/>
            </a:pPr>
            <a:r>
              <a:rPr lang="en-US" sz="2000" dirty="0">
                <a:cs typeface="Arial" charset="0"/>
              </a:rPr>
              <a:t>STATIC STABILITY UNDOUBTEDLY ACHIEVABLE</a:t>
            </a:r>
          </a:p>
          <a:p>
            <a:pPr marL="635000" lvl="1" indent="-177800">
              <a:spcBef>
                <a:spcPct val="20000"/>
              </a:spcBef>
              <a:buFont typeface="Arial" pitchFamily="34" charset="0"/>
              <a:buChar char="•"/>
              <a:defRPr/>
            </a:pPr>
            <a:r>
              <a:rPr lang="en-US" sz="2000" dirty="0">
                <a:cs typeface="Arial" charset="0"/>
              </a:rPr>
              <a:t>DYNAMICALY STBLE RESPONES FOUND FOR ALL FOR ALL CONDITIONS TO DATE FOR 4 ROTOR SYSTEM</a:t>
            </a:r>
          </a:p>
          <a:p>
            <a:pPr marL="177800" indent="-177800">
              <a:spcBef>
                <a:spcPct val="20000"/>
              </a:spcBef>
              <a:buFont typeface="Arial" pitchFamily="34" charset="0"/>
              <a:buChar char="•"/>
              <a:defRPr/>
            </a:pPr>
            <a:r>
              <a:rPr lang="en-US" sz="2000" dirty="0">
                <a:cs typeface="Arial" charset="0"/>
              </a:rPr>
              <a:t>EXPECT A DYNAMICALLY STABLE 2 ROTOR DESIGN</a:t>
            </a:r>
          </a:p>
          <a:p>
            <a:pPr marL="177800" indent="-177800">
              <a:spcBef>
                <a:spcPct val="20000"/>
              </a:spcBef>
              <a:buFont typeface="Arial" pitchFamily="34" charset="0"/>
              <a:buChar char="•"/>
              <a:defRPr/>
            </a:pPr>
            <a:endParaRPr lang="en-US" sz="2000" dirty="0">
              <a:cs typeface="Arial" charset="0"/>
            </a:endParaRPr>
          </a:p>
          <a:p>
            <a:pPr marL="635000" lvl="1" indent="-177800">
              <a:spcBef>
                <a:spcPct val="20000"/>
              </a:spcBef>
              <a:buFont typeface="Arial" pitchFamily="34" charset="0"/>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566738" lvl="1"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566738" lvl="1" indent="-109538">
              <a:spcBef>
                <a:spcPct val="20000"/>
              </a:spcBef>
              <a:defRPr/>
            </a:pPr>
            <a:endParaRPr lang="en-US" sz="2000" dirty="0">
              <a:cs typeface="Arial" charset="0"/>
            </a:endParaRPr>
          </a:p>
          <a:p>
            <a:pPr marL="109538" indent="-109538">
              <a:spcBef>
                <a:spcPct val="20000"/>
              </a:spcBef>
              <a:buFontTx/>
              <a:buChar char="•"/>
              <a:defRPr/>
            </a:pPr>
            <a:endParaRPr lang="en-US" sz="2000" dirty="0">
              <a:cs typeface="Arial" charset="0"/>
            </a:endParaRPr>
          </a:p>
          <a:p>
            <a:pPr marL="109538" indent="-109538">
              <a:spcBef>
                <a:spcPct val="20000"/>
              </a:spcBef>
              <a:buFont typeface="Arial" pitchFamily="34" charset="0"/>
              <a:buChar char="•"/>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4822" name="Slide Number Placeholder 3"/>
          <p:cNvSpPr>
            <a:spLocks noGrp="1"/>
          </p:cNvSpPr>
          <p:nvPr>
            <p:ph type="sldNum" sz="quarter" idx="12"/>
          </p:nvPr>
        </p:nvSpPr>
        <p:spPr/>
        <p:txBody>
          <a:bodyPr/>
          <a:lstStyle/>
          <a:p>
            <a:pPr>
              <a:defRPr/>
            </a:pPr>
            <a:endParaRPr lang="en-US" dirty="0" smtClean="0"/>
          </a:p>
          <a:p>
            <a:pPr>
              <a:defRPr/>
            </a:pPr>
            <a:fld id="{4DD42956-9D0F-47C6-A7A8-D1D4977C7E65}" type="slidenum">
              <a:rPr lang="en-US" dirty="0" smtClean="0"/>
              <a:pPr>
                <a:defRPr/>
              </a:pPr>
              <a:t>44</a:t>
            </a:fld>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58371" name="Footer Placeholder 2"/>
          <p:cNvSpPr>
            <a:spLocks noGrp="1"/>
          </p:cNvSpPr>
          <p:nvPr>
            <p:ph type="ftr" sz="quarter" idx="11"/>
          </p:nvPr>
        </p:nvSpPr>
        <p:spPr>
          <a:noFill/>
        </p:spPr>
        <p:txBody>
          <a:bodyPr/>
          <a:lstStyle/>
          <a:p>
            <a:endParaRPr lang="en-US" dirty="0" smtClean="0">
              <a:latin typeface="Times New Roman" pitchFamily="18" charset="0"/>
            </a:endParaRPr>
          </a:p>
        </p:txBody>
      </p:sp>
      <p:sp>
        <p:nvSpPr>
          <p:cNvPr id="58372"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endParaRPr lang="en-US" sz="3200" dirty="0">
              <a:solidFill>
                <a:srgbClr val="0000CC"/>
              </a:solidFill>
            </a:endParaRPr>
          </a:p>
        </p:txBody>
      </p:sp>
      <p:sp>
        <p:nvSpPr>
          <p:cNvPr id="19464" name="Rectangle 6"/>
          <p:cNvSpPr>
            <a:spLocks noChangeArrowheads="1"/>
          </p:cNvSpPr>
          <p:nvPr/>
        </p:nvSpPr>
        <p:spPr bwMode="auto">
          <a:xfrm>
            <a:off x="533400" y="1371600"/>
            <a:ext cx="7924800" cy="4495800"/>
          </a:xfrm>
          <a:prstGeom prst="rect">
            <a:avLst/>
          </a:prstGeom>
          <a:noFill/>
          <a:ln w="9525">
            <a:noFill/>
            <a:miter lim="800000"/>
            <a:headEnd/>
            <a:tailEnd/>
          </a:ln>
        </p:spPr>
        <p:txBody>
          <a:bodyPr/>
          <a:lstStyle/>
          <a:p>
            <a:pPr marL="109538" indent="-109538">
              <a:spcBef>
                <a:spcPct val="20000"/>
              </a:spcBef>
              <a:buFontTx/>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635000" lvl="1" indent="-177800">
              <a:spcBef>
                <a:spcPct val="20000"/>
              </a:spcBef>
              <a:buFont typeface="Arial" pitchFamily="34" charset="0"/>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566738" lvl="1"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566738" lvl="1" indent="-109538">
              <a:spcBef>
                <a:spcPct val="20000"/>
              </a:spcBef>
              <a:defRPr/>
            </a:pPr>
            <a:endParaRPr lang="en-US" sz="2000" dirty="0">
              <a:cs typeface="Arial" charset="0"/>
            </a:endParaRPr>
          </a:p>
          <a:p>
            <a:pPr marL="109538" indent="-109538">
              <a:spcBef>
                <a:spcPct val="20000"/>
              </a:spcBef>
              <a:buFontTx/>
              <a:buChar char="•"/>
              <a:defRPr/>
            </a:pPr>
            <a:endParaRPr lang="en-US" sz="2000" dirty="0">
              <a:cs typeface="Arial" charset="0"/>
            </a:endParaRPr>
          </a:p>
          <a:p>
            <a:pPr marL="109538" indent="-109538">
              <a:spcBef>
                <a:spcPct val="20000"/>
              </a:spcBef>
              <a:buFont typeface="Arial" pitchFamily="34" charset="0"/>
              <a:buChar char="•"/>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4822" name="Slide Number Placeholder 3"/>
          <p:cNvSpPr>
            <a:spLocks noGrp="1"/>
          </p:cNvSpPr>
          <p:nvPr>
            <p:ph type="sldNum" sz="quarter" idx="12"/>
          </p:nvPr>
        </p:nvSpPr>
        <p:spPr/>
        <p:txBody>
          <a:bodyPr/>
          <a:lstStyle/>
          <a:p>
            <a:pPr>
              <a:defRPr/>
            </a:pPr>
            <a:endParaRPr lang="en-US" dirty="0" smtClean="0"/>
          </a:p>
          <a:p>
            <a:pPr>
              <a:defRPr/>
            </a:pPr>
            <a:fld id="{4DD42956-9D0F-47C6-A7A8-D1D4977C7E65}" type="slidenum">
              <a:rPr lang="en-US" dirty="0" smtClean="0"/>
              <a:pPr>
                <a:defRPr/>
              </a:pPr>
              <a:t>45</a:t>
            </a:fld>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58371" name="Footer Placeholder 2"/>
          <p:cNvSpPr>
            <a:spLocks noGrp="1"/>
          </p:cNvSpPr>
          <p:nvPr>
            <p:ph type="ftr" sz="quarter" idx="11"/>
          </p:nvPr>
        </p:nvSpPr>
        <p:spPr>
          <a:noFill/>
        </p:spPr>
        <p:txBody>
          <a:bodyPr/>
          <a:lstStyle/>
          <a:p>
            <a:endParaRPr lang="en-US" dirty="0" smtClean="0">
              <a:latin typeface="Times New Roman" pitchFamily="18" charset="0"/>
            </a:endParaRPr>
          </a:p>
        </p:txBody>
      </p:sp>
      <p:sp>
        <p:nvSpPr>
          <p:cNvPr id="58372"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endParaRPr lang="en-US" sz="3200" dirty="0">
              <a:solidFill>
                <a:srgbClr val="0000CC"/>
              </a:solidFill>
            </a:endParaRPr>
          </a:p>
        </p:txBody>
      </p:sp>
      <p:sp>
        <p:nvSpPr>
          <p:cNvPr id="19464" name="Rectangle 6"/>
          <p:cNvSpPr>
            <a:spLocks noChangeArrowheads="1"/>
          </p:cNvSpPr>
          <p:nvPr/>
        </p:nvSpPr>
        <p:spPr bwMode="auto">
          <a:xfrm>
            <a:off x="533400" y="1371600"/>
            <a:ext cx="7924800" cy="4495800"/>
          </a:xfrm>
          <a:prstGeom prst="rect">
            <a:avLst/>
          </a:prstGeom>
          <a:noFill/>
          <a:ln w="9525">
            <a:noFill/>
            <a:miter lim="800000"/>
            <a:headEnd/>
            <a:tailEnd/>
          </a:ln>
        </p:spPr>
        <p:txBody>
          <a:bodyPr/>
          <a:lstStyle/>
          <a:p>
            <a:pPr marL="109538" indent="-109538">
              <a:spcBef>
                <a:spcPct val="20000"/>
              </a:spcBef>
              <a:buFontTx/>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635000" lvl="1" indent="-177800">
              <a:spcBef>
                <a:spcPct val="20000"/>
              </a:spcBef>
              <a:buFont typeface="Arial" pitchFamily="34" charset="0"/>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566738" lvl="1"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566738" lvl="1" indent="-109538">
              <a:spcBef>
                <a:spcPct val="20000"/>
              </a:spcBef>
              <a:defRPr/>
            </a:pPr>
            <a:endParaRPr lang="en-US" sz="2000" dirty="0">
              <a:cs typeface="Arial" charset="0"/>
            </a:endParaRPr>
          </a:p>
          <a:p>
            <a:pPr marL="109538" indent="-109538">
              <a:spcBef>
                <a:spcPct val="20000"/>
              </a:spcBef>
              <a:buFontTx/>
              <a:buChar char="•"/>
              <a:defRPr/>
            </a:pPr>
            <a:endParaRPr lang="en-US" sz="2000" dirty="0">
              <a:cs typeface="Arial" charset="0"/>
            </a:endParaRPr>
          </a:p>
          <a:p>
            <a:pPr marL="109538" indent="-109538">
              <a:spcBef>
                <a:spcPct val="20000"/>
              </a:spcBef>
              <a:buFont typeface="Arial" pitchFamily="34" charset="0"/>
              <a:buChar char="•"/>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4822" name="Slide Number Placeholder 3"/>
          <p:cNvSpPr>
            <a:spLocks noGrp="1"/>
          </p:cNvSpPr>
          <p:nvPr>
            <p:ph type="sldNum" sz="quarter" idx="12"/>
          </p:nvPr>
        </p:nvSpPr>
        <p:spPr/>
        <p:txBody>
          <a:bodyPr/>
          <a:lstStyle/>
          <a:p>
            <a:pPr>
              <a:defRPr/>
            </a:pPr>
            <a:endParaRPr lang="en-US" dirty="0" smtClean="0"/>
          </a:p>
          <a:p>
            <a:pPr>
              <a:defRPr/>
            </a:pPr>
            <a:fld id="{4DD42956-9D0F-47C6-A7A8-D1D4977C7E65}" type="slidenum">
              <a:rPr lang="en-US" dirty="0" smtClean="0"/>
              <a:pPr>
                <a:defRPr/>
              </a:pPr>
              <a:t>46</a:t>
            </a:fld>
            <a:endParaRPr lang="en-US" dirty="0" smtClean="0"/>
          </a:p>
        </p:txBody>
      </p:sp>
      <p:sp>
        <p:nvSpPr>
          <p:cNvPr id="8" name="Rectangle 2"/>
          <p:cNvSpPr>
            <a:spLocks noChangeArrowheads="1"/>
          </p:cNvSpPr>
          <p:nvPr/>
        </p:nvSpPr>
        <p:spPr bwMode="auto">
          <a:xfrm>
            <a:off x="685800" y="304800"/>
            <a:ext cx="6400800" cy="914400"/>
          </a:xfrm>
          <a:prstGeom prst="rect">
            <a:avLst/>
          </a:prstGeom>
          <a:noFill/>
          <a:ln w="9525">
            <a:noFill/>
            <a:miter lim="800000"/>
            <a:headEnd/>
            <a:tailEnd/>
          </a:ln>
        </p:spPr>
        <p:txBody>
          <a:bodyPr anchor="ctr"/>
          <a:lstStyle/>
          <a:p>
            <a:pPr algn="ctr"/>
            <a:r>
              <a:rPr lang="en-US" sz="2800" b="1" dirty="0" smtClean="0">
                <a:solidFill>
                  <a:srgbClr val="0070C0"/>
                </a:solidFill>
              </a:rPr>
              <a:t>Scale Model Testing</a:t>
            </a:r>
            <a:endParaRPr lang="en-US" sz="2800" b="1" dirty="0">
              <a:solidFill>
                <a:srgbClr val="0070C0"/>
              </a:solidFill>
            </a:endParaRPr>
          </a:p>
        </p:txBody>
      </p:sp>
      <p:pic>
        <p:nvPicPr>
          <p:cNvPr id="10" name="Picture 5"/>
          <p:cNvPicPr>
            <a:picLocks noChangeAspect="1" noChangeArrowheads="1"/>
          </p:cNvPicPr>
          <p:nvPr/>
        </p:nvPicPr>
        <p:blipFill>
          <a:blip r:embed="rId2" cstate="print"/>
          <a:srcRect/>
          <a:stretch>
            <a:fillRect/>
          </a:stretch>
        </p:blipFill>
        <p:spPr bwMode="auto">
          <a:xfrm>
            <a:off x="4953000" y="2971800"/>
            <a:ext cx="3857701" cy="2413000"/>
          </a:xfrm>
          <a:prstGeom prst="rect">
            <a:avLst/>
          </a:prstGeom>
          <a:noFill/>
          <a:ln w="9525">
            <a:noFill/>
            <a:miter lim="800000"/>
            <a:headEnd/>
            <a:tailEnd/>
          </a:ln>
        </p:spPr>
      </p:pic>
      <p:sp>
        <p:nvSpPr>
          <p:cNvPr id="11" name="Rectangle 10"/>
          <p:cNvSpPr/>
          <p:nvPr/>
        </p:nvSpPr>
        <p:spPr>
          <a:xfrm>
            <a:off x="762000" y="1676400"/>
            <a:ext cx="7696200" cy="3853363"/>
          </a:xfrm>
          <a:prstGeom prst="rect">
            <a:avLst/>
          </a:prstGeom>
        </p:spPr>
        <p:txBody>
          <a:bodyPr wrap="square">
            <a:spAutoFit/>
          </a:bodyPr>
          <a:lstStyle/>
          <a:p>
            <a:pPr marL="184150" lvl="1" indent="-184150">
              <a:spcBef>
                <a:spcPct val="40000"/>
              </a:spcBef>
              <a:buFont typeface="Wingdings" pitchFamily="2" charset="2"/>
              <a:buChar char="§"/>
            </a:pPr>
            <a:r>
              <a:rPr lang="en-US" dirty="0" smtClean="0"/>
              <a:t>In order to mitigate the technical risk level (TRL) of the C-Plane hydrodynamic stability from a TRL=4 to a TRL=7, model testing of a geometric similar  model of scale factor 1/25 is planned for the 2</a:t>
            </a:r>
            <a:r>
              <a:rPr lang="en-US" baseline="30000" dirty="0" smtClean="0"/>
              <a:t>nd</a:t>
            </a:r>
            <a:r>
              <a:rPr lang="en-US" dirty="0" smtClean="0"/>
              <a:t> quarter of CY2012 in the Deep Water Basin facility at the NSWCCD, Bethesda, MD.</a:t>
            </a:r>
          </a:p>
          <a:p>
            <a:pPr marL="184150" lvl="1" indent="-184150">
              <a:spcBef>
                <a:spcPct val="40000"/>
              </a:spcBef>
              <a:buFont typeface="Wingdings" pitchFamily="2" charset="2"/>
              <a:buChar char="§"/>
            </a:pPr>
            <a:r>
              <a:rPr lang="en-US" dirty="0" smtClean="0"/>
              <a:t>The Basin has dimensions of :</a:t>
            </a:r>
          </a:p>
          <a:p>
            <a:pPr marL="1098550" lvl="3" indent="-184150">
              <a:spcBef>
                <a:spcPct val="40000"/>
              </a:spcBef>
            </a:pPr>
            <a:r>
              <a:rPr lang="en-US" sz="1400" dirty="0" smtClean="0"/>
              <a:t>Width:  15.5m (51 ft)</a:t>
            </a:r>
          </a:p>
          <a:p>
            <a:pPr marL="1098550" lvl="3" indent="-184150">
              <a:spcBef>
                <a:spcPct val="40000"/>
              </a:spcBef>
            </a:pPr>
            <a:r>
              <a:rPr lang="en-US" sz="1400" dirty="0" smtClean="0"/>
              <a:t>Depth:  6.7m (22 ft)</a:t>
            </a:r>
          </a:p>
          <a:p>
            <a:pPr marL="1098550" lvl="3" indent="-184150">
              <a:spcBef>
                <a:spcPct val="40000"/>
              </a:spcBef>
            </a:pPr>
            <a:r>
              <a:rPr lang="en-US" sz="1400" dirty="0" smtClean="0"/>
              <a:t>Length:  575m (1,886 ft)</a:t>
            </a:r>
          </a:p>
          <a:p>
            <a:pPr marL="1098550" lvl="3" indent="-184150">
              <a:spcBef>
                <a:spcPct val="40000"/>
              </a:spcBef>
            </a:pPr>
            <a:r>
              <a:rPr lang="en-US" sz="1400" dirty="0" smtClean="0"/>
              <a:t>Tow Carriage Speed:  10m/s (19 knots)</a:t>
            </a:r>
          </a:p>
          <a:p>
            <a:pPr marL="184150" lvl="1" indent="-184150">
              <a:spcBef>
                <a:spcPct val="40000"/>
              </a:spcBef>
              <a:buFont typeface="Wingdings" pitchFamily="2" charset="2"/>
              <a:buChar char="§"/>
            </a:pPr>
            <a:endParaRPr lang="en-US" dirty="0" smtClean="0"/>
          </a:p>
          <a:p>
            <a:pPr lvl="1"/>
            <a:endParaRPr lang="en-US" sz="2000" dirty="0">
              <a:solidFill>
                <a:srgbClr val="272255"/>
              </a:solidFill>
              <a:latin typeface="Century Gothic"/>
              <a:cs typeface="Century Gothic"/>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58371" name="Footer Placeholder 2"/>
          <p:cNvSpPr>
            <a:spLocks noGrp="1"/>
          </p:cNvSpPr>
          <p:nvPr>
            <p:ph type="ftr" sz="quarter" idx="11"/>
          </p:nvPr>
        </p:nvSpPr>
        <p:spPr>
          <a:noFill/>
        </p:spPr>
        <p:txBody>
          <a:bodyPr/>
          <a:lstStyle/>
          <a:p>
            <a:endParaRPr lang="en-US" dirty="0" smtClean="0">
              <a:latin typeface="Times New Roman" pitchFamily="18" charset="0"/>
            </a:endParaRPr>
          </a:p>
        </p:txBody>
      </p:sp>
      <p:sp>
        <p:nvSpPr>
          <p:cNvPr id="58372"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endParaRPr lang="en-US" sz="3200" dirty="0">
              <a:solidFill>
                <a:srgbClr val="0000CC"/>
              </a:solidFill>
            </a:endParaRPr>
          </a:p>
        </p:txBody>
      </p:sp>
      <p:sp>
        <p:nvSpPr>
          <p:cNvPr id="19464" name="Rectangle 6"/>
          <p:cNvSpPr>
            <a:spLocks noChangeArrowheads="1"/>
          </p:cNvSpPr>
          <p:nvPr/>
        </p:nvSpPr>
        <p:spPr bwMode="auto">
          <a:xfrm>
            <a:off x="533400" y="1371600"/>
            <a:ext cx="7924800" cy="4495800"/>
          </a:xfrm>
          <a:prstGeom prst="rect">
            <a:avLst/>
          </a:prstGeom>
          <a:noFill/>
          <a:ln w="9525">
            <a:noFill/>
            <a:miter lim="800000"/>
            <a:headEnd/>
            <a:tailEnd/>
          </a:ln>
        </p:spPr>
        <p:txBody>
          <a:bodyPr/>
          <a:lstStyle/>
          <a:p>
            <a:pPr marL="109538" indent="-109538">
              <a:spcBef>
                <a:spcPct val="20000"/>
              </a:spcBef>
              <a:buFontTx/>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635000" lvl="1" indent="-177800">
              <a:spcBef>
                <a:spcPct val="20000"/>
              </a:spcBef>
              <a:buFont typeface="Arial" pitchFamily="34" charset="0"/>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566738" lvl="1"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566738" lvl="1" indent="-109538">
              <a:spcBef>
                <a:spcPct val="20000"/>
              </a:spcBef>
              <a:defRPr/>
            </a:pPr>
            <a:endParaRPr lang="en-US" sz="2000" dirty="0">
              <a:cs typeface="Arial" charset="0"/>
            </a:endParaRPr>
          </a:p>
          <a:p>
            <a:pPr marL="109538" indent="-109538">
              <a:spcBef>
                <a:spcPct val="20000"/>
              </a:spcBef>
              <a:buFontTx/>
              <a:buChar char="•"/>
              <a:defRPr/>
            </a:pPr>
            <a:endParaRPr lang="en-US" sz="2000" dirty="0">
              <a:cs typeface="Arial" charset="0"/>
            </a:endParaRPr>
          </a:p>
          <a:p>
            <a:pPr marL="109538" indent="-109538">
              <a:spcBef>
                <a:spcPct val="20000"/>
              </a:spcBef>
              <a:buFont typeface="Arial" pitchFamily="34" charset="0"/>
              <a:buChar char="•"/>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4822" name="Slide Number Placeholder 3"/>
          <p:cNvSpPr>
            <a:spLocks noGrp="1"/>
          </p:cNvSpPr>
          <p:nvPr>
            <p:ph type="sldNum" sz="quarter" idx="12"/>
          </p:nvPr>
        </p:nvSpPr>
        <p:spPr/>
        <p:txBody>
          <a:bodyPr/>
          <a:lstStyle/>
          <a:p>
            <a:pPr>
              <a:defRPr/>
            </a:pPr>
            <a:endParaRPr lang="en-US" dirty="0" smtClean="0"/>
          </a:p>
          <a:p>
            <a:pPr>
              <a:defRPr/>
            </a:pPr>
            <a:fld id="{4DD42956-9D0F-47C6-A7A8-D1D4977C7E65}" type="slidenum">
              <a:rPr lang="en-US" dirty="0" smtClean="0"/>
              <a:pPr>
                <a:defRPr/>
              </a:pPr>
              <a:t>47</a:t>
            </a:fld>
            <a:endParaRPr lang="en-US" dirty="0" smtClean="0"/>
          </a:p>
        </p:txBody>
      </p:sp>
      <p:sp>
        <p:nvSpPr>
          <p:cNvPr id="7" name="Rectangle 2"/>
          <p:cNvSpPr>
            <a:spLocks noChangeArrowheads="1"/>
          </p:cNvSpPr>
          <p:nvPr/>
        </p:nvSpPr>
        <p:spPr bwMode="auto">
          <a:xfrm>
            <a:off x="685800" y="304800"/>
            <a:ext cx="6400800" cy="914400"/>
          </a:xfrm>
          <a:prstGeom prst="rect">
            <a:avLst/>
          </a:prstGeom>
          <a:noFill/>
          <a:ln w="9525">
            <a:noFill/>
            <a:miter lim="800000"/>
            <a:headEnd/>
            <a:tailEnd/>
          </a:ln>
        </p:spPr>
        <p:txBody>
          <a:bodyPr anchor="ctr"/>
          <a:lstStyle/>
          <a:p>
            <a:pPr algn="ctr"/>
            <a:r>
              <a:rPr lang="en-US" sz="2800" b="1" dirty="0" smtClean="0">
                <a:solidFill>
                  <a:srgbClr val="0070C0"/>
                </a:solidFill>
              </a:rPr>
              <a:t>Scale Model Testing</a:t>
            </a:r>
            <a:endParaRPr lang="en-US" sz="2800" b="1" dirty="0">
              <a:solidFill>
                <a:srgbClr val="0070C0"/>
              </a:solidFill>
            </a:endParaRPr>
          </a:p>
        </p:txBody>
      </p:sp>
      <p:sp>
        <p:nvSpPr>
          <p:cNvPr id="8" name="Rectangle 7"/>
          <p:cNvSpPr/>
          <p:nvPr/>
        </p:nvSpPr>
        <p:spPr>
          <a:xfrm>
            <a:off x="762000" y="1676400"/>
            <a:ext cx="7696200" cy="3908762"/>
          </a:xfrm>
          <a:prstGeom prst="rect">
            <a:avLst/>
          </a:prstGeom>
        </p:spPr>
        <p:txBody>
          <a:bodyPr wrap="square">
            <a:spAutoFit/>
          </a:bodyPr>
          <a:lstStyle/>
          <a:p>
            <a:pPr marL="184150" lvl="1" indent="-184150" algn="ctr">
              <a:spcBef>
                <a:spcPct val="40000"/>
              </a:spcBef>
            </a:pPr>
            <a:r>
              <a:rPr lang="en-US" u="sng" dirty="0" smtClean="0"/>
              <a:t>1/25-scale Model Characteristics</a:t>
            </a:r>
          </a:p>
          <a:p>
            <a:pPr marL="641350" lvl="2" indent="-184150">
              <a:spcBef>
                <a:spcPct val="40000"/>
              </a:spcBef>
              <a:buFont typeface="Wingdings" pitchFamily="2" charset="2"/>
              <a:buChar char="§"/>
            </a:pPr>
            <a:r>
              <a:rPr lang="en-US" dirty="0" smtClean="0"/>
              <a:t>Rotor diameter:  1.60m (5.25 ft)</a:t>
            </a:r>
          </a:p>
          <a:p>
            <a:pPr marL="641350" lvl="2" indent="-184150">
              <a:spcBef>
                <a:spcPct val="40000"/>
              </a:spcBef>
              <a:buFont typeface="Wingdings" pitchFamily="2" charset="2"/>
              <a:buChar char="§"/>
            </a:pPr>
            <a:r>
              <a:rPr lang="en-US" dirty="0" smtClean="0"/>
              <a:t>Nacelle diameter:  0.18m (0.59 ft)</a:t>
            </a:r>
          </a:p>
          <a:p>
            <a:pPr marL="641350" lvl="2" indent="-184150">
              <a:spcBef>
                <a:spcPct val="40000"/>
              </a:spcBef>
              <a:buFont typeface="Wingdings" pitchFamily="2" charset="2"/>
              <a:buChar char="§"/>
            </a:pPr>
            <a:r>
              <a:rPr lang="en-US" dirty="0" smtClean="0"/>
              <a:t>Nacelle length:  0.80m (2.6 ft)</a:t>
            </a:r>
          </a:p>
          <a:p>
            <a:pPr marL="641350" lvl="2" indent="-184150">
              <a:spcBef>
                <a:spcPct val="40000"/>
              </a:spcBef>
              <a:buFont typeface="Wingdings" pitchFamily="2" charset="2"/>
              <a:buChar char="§"/>
            </a:pPr>
            <a:r>
              <a:rPr lang="en-US" dirty="0" smtClean="0"/>
              <a:t>Support Structure - Wing</a:t>
            </a:r>
          </a:p>
          <a:p>
            <a:pPr marL="1098550" lvl="3" indent="-184150">
              <a:spcBef>
                <a:spcPct val="40000"/>
              </a:spcBef>
            </a:pPr>
            <a:r>
              <a:rPr lang="en-US" sz="1400" dirty="0" smtClean="0"/>
              <a:t>Length:  1.83m (6.0 ft)</a:t>
            </a:r>
          </a:p>
          <a:p>
            <a:pPr marL="1098550" lvl="3" indent="-184150">
              <a:spcBef>
                <a:spcPct val="40000"/>
              </a:spcBef>
            </a:pPr>
            <a:r>
              <a:rPr lang="en-US" sz="1400" dirty="0" smtClean="0"/>
              <a:t>Width:  0.43m (1.4 ft)</a:t>
            </a:r>
          </a:p>
          <a:p>
            <a:pPr marL="1098550" lvl="3" indent="-184150">
              <a:spcBef>
                <a:spcPct val="40000"/>
              </a:spcBef>
            </a:pPr>
            <a:r>
              <a:rPr lang="en-US" sz="1400" dirty="0" smtClean="0"/>
              <a:t>Height:  0.1m (0.33 ft)</a:t>
            </a:r>
          </a:p>
          <a:p>
            <a:pPr marL="641350" lvl="2" indent="-184150">
              <a:spcBef>
                <a:spcPct val="40000"/>
              </a:spcBef>
              <a:buFont typeface="Wingdings" pitchFamily="2" charset="2"/>
              <a:buChar char="§"/>
            </a:pPr>
            <a:r>
              <a:rPr lang="en-US" dirty="0" smtClean="0"/>
              <a:t>Weight (dry):  0.41kN (93 lb)</a:t>
            </a:r>
          </a:p>
          <a:p>
            <a:pPr marL="641350" lvl="2" indent="-184150">
              <a:spcBef>
                <a:spcPct val="40000"/>
              </a:spcBef>
              <a:buFont typeface="Wingdings" pitchFamily="2" charset="2"/>
              <a:buChar char="§"/>
            </a:pPr>
            <a:r>
              <a:rPr lang="en-US" dirty="0" smtClean="0"/>
              <a:t>Net Buoyancy:  0.11kN (25.2 lb)</a:t>
            </a:r>
          </a:p>
          <a:p>
            <a:pPr lvl="1"/>
            <a:endParaRPr lang="en-US" sz="2000" dirty="0">
              <a:solidFill>
                <a:srgbClr val="272255"/>
              </a:solidFill>
              <a:latin typeface="Century Gothic"/>
              <a:cs typeface="Century Gothic"/>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58371" name="Footer Placeholder 2"/>
          <p:cNvSpPr>
            <a:spLocks noGrp="1"/>
          </p:cNvSpPr>
          <p:nvPr>
            <p:ph type="ftr" sz="quarter" idx="11"/>
          </p:nvPr>
        </p:nvSpPr>
        <p:spPr>
          <a:noFill/>
        </p:spPr>
        <p:txBody>
          <a:bodyPr/>
          <a:lstStyle/>
          <a:p>
            <a:endParaRPr lang="en-US" dirty="0" smtClean="0">
              <a:latin typeface="Times New Roman" pitchFamily="18" charset="0"/>
            </a:endParaRPr>
          </a:p>
        </p:txBody>
      </p:sp>
      <p:sp>
        <p:nvSpPr>
          <p:cNvPr id="58372"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endParaRPr lang="en-US" sz="3200" dirty="0">
              <a:solidFill>
                <a:srgbClr val="0000CC"/>
              </a:solidFill>
            </a:endParaRPr>
          </a:p>
        </p:txBody>
      </p:sp>
      <p:sp>
        <p:nvSpPr>
          <p:cNvPr id="19464" name="Rectangle 6"/>
          <p:cNvSpPr>
            <a:spLocks noChangeArrowheads="1"/>
          </p:cNvSpPr>
          <p:nvPr/>
        </p:nvSpPr>
        <p:spPr bwMode="auto">
          <a:xfrm>
            <a:off x="533400" y="1371600"/>
            <a:ext cx="7924800" cy="4495800"/>
          </a:xfrm>
          <a:prstGeom prst="rect">
            <a:avLst/>
          </a:prstGeom>
          <a:noFill/>
          <a:ln w="9525">
            <a:noFill/>
            <a:miter lim="800000"/>
            <a:headEnd/>
            <a:tailEnd/>
          </a:ln>
        </p:spPr>
        <p:txBody>
          <a:bodyPr/>
          <a:lstStyle/>
          <a:p>
            <a:pPr marL="109538" indent="-109538">
              <a:spcBef>
                <a:spcPct val="20000"/>
              </a:spcBef>
              <a:buFontTx/>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635000" lvl="1" indent="-177800">
              <a:spcBef>
                <a:spcPct val="20000"/>
              </a:spcBef>
              <a:buFont typeface="Arial" pitchFamily="34" charset="0"/>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566738" lvl="1"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566738" lvl="1" indent="-109538">
              <a:spcBef>
                <a:spcPct val="20000"/>
              </a:spcBef>
              <a:defRPr/>
            </a:pPr>
            <a:endParaRPr lang="en-US" sz="2000" dirty="0">
              <a:cs typeface="Arial" charset="0"/>
            </a:endParaRPr>
          </a:p>
          <a:p>
            <a:pPr marL="109538" indent="-109538">
              <a:spcBef>
                <a:spcPct val="20000"/>
              </a:spcBef>
              <a:buFontTx/>
              <a:buChar char="•"/>
              <a:defRPr/>
            </a:pPr>
            <a:endParaRPr lang="en-US" sz="2000" dirty="0">
              <a:cs typeface="Arial" charset="0"/>
            </a:endParaRPr>
          </a:p>
          <a:p>
            <a:pPr marL="109538" indent="-109538">
              <a:spcBef>
                <a:spcPct val="20000"/>
              </a:spcBef>
              <a:buFont typeface="Arial" pitchFamily="34" charset="0"/>
              <a:buChar char="•"/>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4822" name="Slide Number Placeholder 3"/>
          <p:cNvSpPr>
            <a:spLocks noGrp="1"/>
          </p:cNvSpPr>
          <p:nvPr>
            <p:ph type="sldNum" sz="quarter" idx="12"/>
          </p:nvPr>
        </p:nvSpPr>
        <p:spPr/>
        <p:txBody>
          <a:bodyPr/>
          <a:lstStyle/>
          <a:p>
            <a:pPr>
              <a:defRPr/>
            </a:pPr>
            <a:endParaRPr lang="en-US" dirty="0" smtClean="0"/>
          </a:p>
          <a:p>
            <a:pPr>
              <a:defRPr/>
            </a:pPr>
            <a:fld id="{4DD42956-9D0F-47C6-A7A8-D1D4977C7E65}" type="slidenum">
              <a:rPr lang="en-US" dirty="0" smtClean="0"/>
              <a:pPr>
                <a:defRPr/>
              </a:pPr>
              <a:t>48</a:t>
            </a:fld>
            <a:endParaRPr lang="en-US" dirty="0" smtClean="0"/>
          </a:p>
        </p:txBody>
      </p:sp>
      <p:sp>
        <p:nvSpPr>
          <p:cNvPr id="7" name="Rectangle 2"/>
          <p:cNvSpPr>
            <a:spLocks noChangeArrowheads="1"/>
          </p:cNvSpPr>
          <p:nvPr/>
        </p:nvSpPr>
        <p:spPr bwMode="auto">
          <a:xfrm>
            <a:off x="685800" y="304800"/>
            <a:ext cx="6400800" cy="914400"/>
          </a:xfrm>
          <a:prstGeom prst="rect">
            <a:avLst/>
          </a:prstGeom>
          <a:noFill/>
          <a:ln w="9525">
            <a:noFill/>
            <a:miter lim="800000"/>
            <a:headEnd/>
            <a:tailEnd/>
          </a:ln>
        </p:spPr>
        <p:txBody>
          <a:bodyPr anchor="ctr"/>
          <a:lstStyle/>
          <a:p>
            <a:pPr algn="ctr"/>
            <a:r>
              <a:rPr lang="en-US" sz="2800" b="1" dirty="0" smtClean="0">
                <a:solidFill>
                  <a:srgbClr val="0070C0"/>
                </a:solidFill>
              </a:rPr>
              <a:t>Model Test Scaling Effects</a:t>
            </a:r>
            <a:endParaRPr lang="en-US" sz="2800" b="1" dirty="0">
              <a:solidFill>
                <a:srgbClr val="0070C0"/>
              </a:solidFill>
            </a:endParaRPr>
          </a:p>
        </p:txBody>
      </p:sp>
      <p:sp>
        <p:nvSpPr>
          <p:cNvPr id="8" name="Rectangle 7"/>
          <p:cNvSpPr/>
          <p:nvPr/>
        </p:nvSpPr>
        <p:spPr>
          <a:xfrm>
            <a:off x="762000" y="1524000"/>
            <a:ext cx="7696200" cy="4770537"/>
          </a:xfrm>
          <a:prstGeom prst="rect">
            <a:avLst/>
          </a:prstGeom>
        </p:spPr>
        <p:txBody>
          <a:bodyPr wrap="square">
            <a:spAutoFit/>
          </a:bodyPr>
          <a:lstStyle/>
          <a:p>
            <a:pPr marL="184150" lvl="1" indent="-184150">
              <a:spcBef>
                <a:spcPct val="40000"/>
              </a:spcBef>
              <a:buFont typeface="Wingdings" pitchFamily="2" charset="2"/>
              <a:buChar char="§"/>
            </a:pPr>
            <a:r>
              <a:rPr lang="en-US" dirty="0" smtClean="0"/>
              <a:t>The Navy routinely tests ship and submarine models in the 1/20</a:t>
            </a:r>
            <a:r>
              <a:rPr lang="en-US" baseline="30000" dirty="0" smtClean="0"/>
              <a:t>th</a:t>
            </a:r>
            <a:r>
              <a:rPr lang="en-US" dirty="0" smtClean="0"/>
              <a:t>-  to 1/30</a:t>
            </a:r>
            <a:r>
              <a:rPr lang="en-US" baseline="30000" dirty="0" smtClean="0"/>
              <a:t>th</a:t>
            </a:r>
            <a:r>
              <a:rPr lang="en-US" dirty="0" smtClean="0"/>
              <a:t>-scale factor range  with reliable and accurate full-scale correlation </a:t>
            </a:r>
          </a:p>
          <a:p>
            <a:pPr marL="184150" lvl="1" indent="-184150">
              <a:spcBef>
                <a:spcPct val="40000"/>
              </a:spcBef>
              <a:buFont typeface="Wingdings" pitchFamily="2" charset="2"/>
              <a:buChar char="§"/>
            </a:pPr>
            <a:r>
              <a:rPr lang="en-US" dirty="0" smtClean="0"/>
              <a:t>Froude scaling is the correct scaling approach in which gravitational effects (platform weight and buoyancy) are major contributors to the characteristics that control stability.  </a:t>
            </a:r>
          </a:p>
          <a:p>
            <a:pPr marL="641350" lvl="2" indent="-184150">
              <a:spcBef>
                <a:spcPct val="40000"/>
              </a:spcBef>
            </a:pPr>
            <a:r>
              <a:rPr lang="en-US" sz="1600" dirty="0" smtClean="0"/>
              <a:t>Froude scaling laws dictate the following scaling factors (</a:t>
            </a:r>
            <a:r>
              <a:rPr lang="el-GR" sz="1600" dirty="0" smtClean="0">
                <a:latin typeface="Arial"/>
                <a:cs typeface="Arial"/>
              </a:rPr>
              <a:t>λ</a:t>
            </a:r>
            <a:r>
              <a:rPr lang="en-US" sz="1600" dirty="0" smtClean="0">
                <a:latin typeface="Arial"/>
                <a:cs typeface="Arial"/>
              </a:rPr>
              <a:t>=1/25 of full scale)</a:t>
            </a:r>
            <a:endParaRPr lang="en-US" sz="1600" dirty="0" smtClean="0"/>
          </a:p>
          <a:p>
            <a:pPr marL="641350" lvl="2" indent="-184150">
              <a:spcBef>
                <a:spcPct val="40000"/>
              </a:spcBef>
              <a:buFont typeface="Wingdings" pitchFamily="2" charset="2"/>
              <a:buChar char="§"/>
            </a:pPr>
            <a:r>
              <a:rPr lang="en-US" sz="1600" dirty="0" smtClean="0"/>
              <a:t>Linear properties (length, area, volume) scale according to the linear property to the exponent factor  (length = </a:t>
            </a:r>
            <a:r>
              <a:rPr lang="el-GR" sz="1600" dirty="0" smtClean="0">
                <a:latin typeface="Arial"/>
                <a:cs typeface="Arial"/>
              </a:rPr>
              <a:t>λ</a:t>
            </a:r>
            <a:r>
              <a:rPr lang="en-US" sz="1600" baseline="30000" dirty="0" smtClean="0">
                <a:latin typeface="Arial"/>
                <a:cs typeface="Arial"/>
              </a:rPr>
              <a:t>1</a:t>
            </a:r>
            <a:r>
              <a:rPr lang="en-US" sz="1600" dirty="0" smtClean="0">
                <a:latin typeface="Arial"/>
                <a:cs typeface="Arial"/>
              </a:rPr>
              <a:t>, area = </a:t>
            </a:r>
            <a:r>
              <a:rPr lang="el-GR" sz="1600" dirty="0" smtClean="0">
                <a:latin typeface="Arial"/>
                <a:cs typeface="Arial"/>
              </a:rPr>
              <a:t>λ</a:t>
            </a:r>
            <a:r>
              <a:rPr lang="en-US" sz="1600" baseline="30000" dirty="0" smtClean="0">
                <a:latin typeface="Arial"/>
                <a:cs typeface="Arial"/>
              </a:rPr>
              <a:t>2</a:t>
            </a:r>
            <a:r>
              <a:rPr lang="en-US" sz="1600" dirty="0" smtClean="0">
                <a:latin typeface="Arial"/>
                <a:cs typeface="Arial"/>
              </a:rPr>
              <a:t>, volume =</a:t>
            </a:r>
            <a:r>
              <a:rPr lang="el-GR" sz="1600" dirty="0" smtClean="0">
                <a:latin typeface="Arial"/>
                <a:cs typeface="Arial"/>
              </a:rPr>
              <a:t> λ</a:t>
            </a:r>
            <a:r>
              <a:rPr lang="en-US" sz="1600" baseline="30000" dirty="0" smtClean="0">
                <a:latin typeface="Arial"/>
                <a:cs typeface="Arial"/>
              </a:rPr>
              <a:t>3</a:t>
            </a:r>
            <a:r>
              <a:rPr lang="en-US" sz="1600" dirty="0" smtClean="0">
                <a:latin typeface="Arial"/>
                <a:cs typeface="Arial"/>
              </a:rPr>
              <a:t>)</a:t>
            </a:r>
            <a:endParaRPr lang="en-US" sz="1600" dirty="0" smtClean="0"/>
          </a:p>
          <a:p>
            <a:pPr marL="641350" lvl="2" indent="-184150">
              <a:spcBef>
                <a:spcPct val="40000"/>
              </a:spcBef>
              <a:buFont typeface="Wingdings" pitchFamily="2" charset="2"/>
              <a:buChar char="§"/>
            </a:pPr>
            <a:r>
              <a:rPr lang="en-US" sz="1600" dirty="0" smtClean="0"/>
              <a:t>Mass and force properties scale as the cube of the scale factor (</a:t>
            </a:r>
            <a:r>
              <a:rPr lang="el-GR" sz="1600" dirty="0" smtClean="0">
                <a:latin typeface="Arial"/>
                <a:cs typeface="Arial"/>
              </a:rPr>
              <a:t>λ</a:t>
            </a:r>
            <a:r>
              <a:rPr lang="en-US" sz="1600" baseline="30000" dirty="0" smtClean="0">
                <a:latin typeface="Arial"/>
                <a:cs typeface="Arial"/>
              </a:rPr>
              <a:t>3 </a:t>
            </a:r>
            <a:r>
              <a:rPr lang="en-US" sz="1600" dirty="0" smtClean="0">
                <a:latin typeface="Arial"/>
                <a:cs typeface="Arial"/>
              </a:rPr>
              <a:t>)</a:t>
            </a:r>
          </a:p>
          <a:p>
            <a:pPr marL="1098550" lvl="3" indent="-184150">
              <a:spcBef>
                <a:spcPct val="40000"/>
              </a:spcBef>
            </a:pPr>
            <a:r>
              <a:rPr lang="en-US" sz="1400" dirty="0" smtClean="0">
                <a:latin typeface="Arial"/>
                <a:cs typeface="Arial"/>
              </a:rPr>
              <a:t>Test measured forces would be multiplied by 15,625 to determine full-scale forces</a:t>
            </a:r>
          </a:p>
          <a:p>
            <a:pPr marL="641350" lvl="2" indent="-184150">
              <a:spcBef>
                <a:spcPct val="40000"/>
              </a:spcBef>
              <a:buFont typeface="Wingdings" pitchFamily="2" charset="2"/>
              <a:buChar char="§"/>
            </a:pPr>
            <a:r>
              <a:rPr lang="en-US" sz="1600" dirty="0" smtClean="0"/>
              <a:t>Velocity scales as the square root of the factor (</a:t>
            </a:r>
            <a:r>
              <a:rPr lang="el-GR" sz="1600" dirty="0" smtClean="0">
                <a:latin typeface="Arial"/>
                <a:cs typeface="Arial"/>
              </a:rPr>
              <a:t>λ</a:t>
            </a:r>
            <a:r>
              <a:rPr lang="en-US" sz="1600" baseline="30000" dirty="0" smtClean="0">
                <a:latin typeface="Arial"/>
                <a:cs typeface="Arial"/>
              </a:rPr>
              <a:t>1/2</a:t>
            </a:r>
            <a:r>
              <a:rPr lang="en-US" sz="1600" dirty="0" smtClean="0">
                <a:latin typeface="Arial"/>
                <a:cs typeface="Arial"/>
              </a:rPr>
              <a:t> )</a:t>
            </a:r>
          </a:p>
          <a:p>
            <a:pPr marL="1098550" lvl="3" indent="-184150">
              <a:spcBef>
                <a:spcPct val="40000"/>
              </a:spcBef>
            </a:pPr>
            <a:r>
              <a:rPr lang="en-US" sz="1400" dirty="0" smtClean="0">
                <a:latin typeface="Arial"/>
                <a:cs typeface="Arial"/>
              </a:rPr>
              <a:t>Model scale current speeds are 1/5 of full scale (1.6m/s = 0.32m/s model)</a:t>
            </a:r>
          </a:p>
          <a:p>
            <a:pPr marL="641350" lvl="2" indent="-184150">
              <a:spcBef>
                <a:spcPct val="40000"/>
              </a:spcBef>
              <a:buFont typeface="Wingdings" pitchFamily="2" charset="2"/>
              <a:buChar char="§"/>
            </a:pPr>
            <a:r>
              <a:rPr lang="en-US" sz="1600" dirty="0" smtClean="0">
                <a:latin typeface="Arial"/>
                <a:cs typeface="Arial"/>
              </a:rPr>
              <a:t>Time scales as one over the square root of the factor (</a:t>
            </a:r>
            <a:r>
              <a:rPr lang="el-GR" sz="1600" dirty="0" smtClean="0">
                <a:latin typeface="Arial"/>
                <a:cs typeface="Arial"/>
              </a:rPr>
              <a:t>λ</a:t>
            </a:r>
            <a:r>
              <a:rPr lang="en-US" sz="1600" baseline="30000" dirty="0" smtClean="0">
                <a:latin typeface="Arial"/>
                <a:cs typeface="Arial"/>
              </a:rPr>
              <a:t>-1/2</a:t>
            </a:r>
            <a:r>
              <a:rPr lang="en-US" sz="1600" dirty="0" smtClean="0">
                <a:latin typeface="Arial"/>
                <a:cs typeface="Arial"/>
              </a:rPr>
              <a:t> )</a:t>
            </a:r>
          </a:p>
          <a:p>
            <a:pPr marL="1098550" lvl="3" indent="-184150">
              <a:spcBef>
                <a:spcPct val="40000"/>
              </a:spcBef>
            </a:pPr>
            <a:r>
              <a:rPr lang="en-US" sz="1400" dirty="0" smtClean="0">
                <a:latin typeface="Arial"/>
                <a:cs typeface="Arial"/>
              </a:rPr>
              <a:t>Measured response times are 5 times faster than full scale responses</a:t>
            </a:r>
          </a:p>
          <a:p>
            <a:pPr lvl="1"/>
            <a:endParaRPr lang="en-US" sz="2000" dirty="0">
              <a:solidFill>
                <a:srgbClr val="272255"/>
              </a:solidFill>
              <a:latin typeface="Century Gothic"/>
              <a:cs typeface="Century Gothic"/>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58371" name="Footer Placeholder 2"/>
          <p:cNvSpPr>
            <a:spLocks noGrp="1"/>
          </p:cNvSpPr>
          <p:nvPr>
            <p:ph type="ftr" sz="quarter" idx="11"/>
          </p:nvPr>
        </p:nvSpPr>
        <p:spPr>
          <a:noFill/>
        </p:spPr>
        <p:txBody>
          <a:bodyPr/>
          <a:lstStyle/>
          <a:p>
            <a:endParaRPr lang="en-US" dirty="0" smtClean="0">
              <a:latin typeface="Times New Roman" pitchFamily="18" charset="0"/>
            </a:endParaRPr>
          </a:p>
        </p:txBody>
      </p:sp>
      <p:sp>
        <p:nvSpPr>
          <p:cNvPr id="58372"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endParaRPr lang="en-US" sz="3200" dirty="0">
              <a:solidFill>
                <a:srgbClr val="0000CC"/>
              </a:solidFill>
            </a:endParaRPr>
          </a:p>
        </p:txBody>
      </p:sp>
      <p:sp>
        <p:nvSpPr>
          <p:cNvPr id="19464" name="Rectangle 6"/>
          <p:cNvSpPr>
            <a:spLocks noChangeArrowheads="1"/>
          </p:cNvSpPr>
          <p:nvPr/>
        </p:nvSpPr>
        <p:spPr bwMode="auto">
          <a:xfrm>
            <a:off x="533400" y="1371600"/>
            <a:ext cx="7924800" cy="4495800"/>
          </a:xfrm>
          <a:prstGeom prst="rect">
            <a:avLst/>
          </a:prstGeom>
          <a:noFill/>
          <a:ln w="9525">
            <a:noFill/>
            <a:miter lim="800000"/>
            <a:headEnd/>
            <a:tailEnd/>
          </a:ln>
        </p:spPr>
        <p:txBody>
          <a:bodyPr/>
          <a:lstStyle/>
          <a:p>
            <a:pPr marL="109538" indent="-109538">
              <a:spcBef>
                <a:spcPct val="20000"/>
              </a:spcBef>
              <a:buFontTx/>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635000" lvl="1" indent="-177800">
              <a:spcBef>
                <a:spcPct val="20000"/>
              </a:spcBef>
              <a:buFont typeface="Arial" pitchFamily="34" charset="0"/>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566738" lvl="1"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566738" lvl="1" indent="-109538">
              <a:spcBef>
                <a:spcPct val="20000"/>
              </a:spcBef>
              <a:defRPr/>
            </a:pPr>
            <a:endParaRPr lang="en-US" sz="2000" dirty="0">
              <a:cs typeface="Arial" charset="0"/>
            </a:endParaRPr>
          </a:p>
          <a:p>
            <a:pPr marL="109538" indent="-109538">
              <a:spcBef>
                <a:spcPct val="20000"/>
              </a:spcBef>
              <a:buFontTx/>
              <a:buChar char="•"/>
              <a:defRPr/>
            </a:pPr>
            <a:endParaRPr lang="en-US" sz="2000" dirty="0">
              <a:cs typeface="Arial" charset="0"/>
            </a:endParaRPr>
          </a:p>
          <a:p>
            <a:pPr marL="109538" indent="-109538">
              <a:spcBef>
                <a:spcPct val="20000"/>
              </a:spcBef>
              <a:buFont typeface="Arial" pitchFamily="34" charset="0"/>
              <a:buChar char="•"/>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4822" name="Slide Number Placeholder 3"/>
          <p:cNvSpPr>
            <a:spLocks noGrp="1"/>
          </p:cNvSpPr>
          <p:nvPr>
            <p:ph type="sldNum" sz="quarter" idx="12"/>
          </p:nvPr>
        </p:nvSpPr>
        <p:spPr/>
        <p:txBody>
          <a:bodyPr/>
          <a:lstStyle/>
          <a:p>
            <a:pPr>
              <a:defRPr/>
            </a:pPr>
            <a:endParaRPr lang="en-US" dirty="0" smtClean="0"/>
          </a:p>
          <a:p>
            <a:pPr>
              <a:defRPr/>
            </a:pPr>
            <a:fld id="{4DD42956-9D0F-47C6-A7A8-D1D4977C7E65}" type="slidenum">
              <a:rPr lang="en-US" dirty="0" smtClean="0"/>
              <a:pPr>
                <a:defRPr/>
              </a:pPr>
              <a:t>49</a:t>
            </a:fld>
            <a:endParaRPr lang="en-US" dirty="0" smtClean="0"/>
          </a:p>
        </p:txBody>
      </p:sp>
      <p:sp>
        <p:nvSpPr>
          <p:cNvPr id="7" name="Rectangle 2"/>
          <p:cNvSpPr>
            <a:spLocks noChangeArrowheads="1"/>
          </p:cNvSpPr>
          <p:nvPr/>
        </p:nvSpPr>
        <p:spPr bwMode="auto">
          <a:xfrm>
            <a:off x="685800" y="304800"/>
            <a:ext cx="6400800" cy="914400"/>
          </a:xfrm>
          <a:prstGeom prst="rect">
            <a:avLst/>
          </a:prstGeom>
          <a:noFill/>
          <a:ln w="9525">
            <a:noFill/>
            <a:miter lim="800000"/>
            <a:headEnd/>
            <a:tailEnd/>
          </a:ln>
        </p:spPr>
        <p:txBody>
          <a:bodyPr anchor="ctr"/>
          <a:lstStyle/>
          <a:p>
            <a:pPr algn="ctr"/>
            <a:r>
              <a:rPr lang="en-US" sz="2800" b="1" dirty="0" smtClean="0">
                <a:solidFill>
                  <a:srgbClr val="0070C0"/>
                </a:solidFill>
              </a:rPr>
              <a:t>Model Test Scaling Effects</a:t>
            </a:r>
            <a:endParaRPr lang="en-US" sz="2800" b="1" dirty="0">
              <a:solidFill>
                <a:srgbClr val="0070C0"/>
              </a:solidFill>
            </a:endParaRPr>
          </a:p>
        </p:txBody>
      </p:sp>
      <p:sp>
        <p:nvSpPr>
          <p:cNvPr id="8" name="Rectangle 7"/>
          <p:cNvSpPr/>
          <p:nvPr/>
        </p:nvSpPr>
        <p:spPr>
          <a:xfrm>
            <a:off x="762000" y="1447800"/>
            <a:ext cx="7696200" cy="4893647"/>
          </a:xfrm>
          <a:prstGeom prst="rect">
            <a:avLst/>
          </a:prstGeom>
        </p:spPr>
        <p:txBody>
          <a:bodyPr wrap="square">
            <a:spAutoFit/>
          </a:bodyPr>
          <a:lstStyle/>
          <a:p>
            <a:pPr marL="184150" lvl="1" indent="-184150">
              <a:spcBef>
                <a:spcPct val="40000"/>
              </a:spcBef>
            </a:pPr>
            <a:r>
              <a:rPr lang="en-US" dirty="0" smtClean="0"/>
              <a:t>Rotor blade forces are predominantly fluid momentum dominated effects (hydrodynamic or aerodynamic forces) and are typically scaled by matching the </a:t>
            </a:r>
            <a:r>
              <a:rPr lang="en-US" dirty="0" err="1" smtClean="0"/>
              <a:t>Reynold’s</a:t>
            </a:r>
            <a:r>
              <a:rPr lang="en-US" dirty="0" smtClean="0"/>
              <a:t> number of the component</a:t>
            </a:r>
          </a:p>
          <a:p>
            <a:pPr marL="184150" lvl="1" indent="-184150">
              <a:spcBef>
                <a:spcPct val="40000"/>
              </a:spcBef>
            </a:pPr>
            <a:r>
              <a:rPr lang="en-US" dirty="0" err="1" smtClean="0"/>
              <a:t>Rn</a:t>
            </a:r>
            <a:r>
              <a:rPr lang="en-US" dirty="0" smtClean="0"/>
              <a:t> = VL/</a:t>
            </a:r>
            <a:r>
              <a:rPr lang="el-GR" dirty="0" smtClean="0">
                <a:latin typeface="Arial"/>
                <a:cs typeface="Arial"/>
              </a:rPr>
              <a:t>ν</a:t>
            </a:r>
            <a:endParaRPr lang="en-US" dirty="0" smtClean="0">
              <a:latin typeface="Arial"/>
              <a:cs typeface="Arial"/>
            </a:endParaRPr>
          </a:p>
          <a:p>
            <a:pPr marL="641350" lvl="2" indent="-184150">
              <a:spcBef>
                <a:spcPct val="40000"/>
              </a:spcBef>
            </a:pPr>
            <a:r>
              <a:rPr lang="en-US" sz="1600" dirty="0" smtClean="0">
                <a:latin typeface="Arial"/>
                <a:cs typeface="Arial"/>
              </a:rPr>
              <a:t>where 	V is the velocity in ft/s</a:t>
            </a:r>
          </a:p>
          <a:p>
            <a:pPr marL="641350" lvl="2" indent="-184150">
              <a:spcBef>
                <a:spcPct val="40000"/>
              </a:spcBef>
            </a:pPr>
            <a:r>
              <a:rPr lang="en-US" sz="1600" dirty="0" smtClean="0">
                <a:latin typeface="Arial"/>
                <a:cs typeface="Arial"/>
              </a:rPr>
              <a:t>			L is the characteristic length in ft</a:t>
            </a:r>
          </a:p>
          <a:p>
            <a:pPr marL="641350" lvl="2" indent="-184150">
              <a:spcBef>
                <a:spcPct val="40000"/>
              </a:spcBef>
            </a:pPr>
            <a:r>
              <a:rPr lang="en-US" sz="1600" dirty="0" smtClean="0">
                <a:latin typeface="Arial"/>
                <a:cs typeface="Arial"/>
              </a:rPr>
              <a:t>		</a:t>
            </a:r>
            <a:r>
              <a:rPr lang="el-GR" sz="1600" dirty="0" smtClean="0">
                <a:latin typeface="Arial"/>
                <a:cs typeface="Arial"/>
              </a:rPr>
              <a:t> </a:t>
            </a:r>
            <a:r>
              <a:rPr lang="en-US" sz="1600" dirty="0" smtClean="0">
                <a:latin typeface="Arial"/>
                <a:cs typeface="Arial"/>
              </a:rPr>
              <a:t>	</a:t>
            </a:r>
            <a:r>
              <a:rPr lang="el-GR" sz="1600" dirty="0" smtClean="0">
                <a:latin typeface="Arial"/>
                <a:cs typeface="Arial"/>
              </a:rPr>
              <a:t>ν</a:t>
            </a:r>
            <a:r>
              <a:rPr lang="en-US" sz="1600" dirty="0" smtClean="0">
                <a:latin typeface="Arial"/>
                <a:cs typeface="Arial"/>
              </a:rPr>
              <a:t> is the kinematic viscosity of the fluid  in ft</a:t>
            </a:r>
            <a:r>
              <a:rPr lang="en-US" sz="1600" baseline="30000" dirty="0" smtClean="0">
                <a:latin typeface="Arial"/>
                <a:cs typeface="Arial"/>
              </a:rPr>
              <a:t>2</a:t>
            </a:r>
            <a:r>
              <a:rPr lang="en-US" sz="1600" dirty="0" smtClean="0">
                <a:latin typeface="Arial"/>
                <a:cs typeface="Arial"/>
              </a:rPr>
              <a:t>/s</a:t>
            </a:r>
            <a:endParaRPr lang="en-US" dirty="0" smtClean="0">
              <a:latin typeface="Arial"/>
              <a:cs typeface="Arial"/>
            </a:endParaRPr>
          </a:p>
          <a:p>
            <a:pPr marL="184150" lvl="1" indent="-184150">
              <a:spcBef>
                <a:spcPct val="40000"/>
              </a:spcBef>
            </a:pPr>
            <a:r>
              <a:rPr lang="en-US" dirty="0" err="1" smtClean="0">
                <a:latin typeface="Arial"/>
                <a:cs typeface="Arial"/>
              </a:rPr>
              <a:t>Rn</a:t>
            </a:r>
            <a:r>
              <a:rPr lang="en-US" dirty="0" smtClean="0">
                <a:latin typeface="Arial"/>
                <a:cs typeface="Arial"/>
              </a:rPr>
              <a:t> = 2.87E7 for full scale rotor blade tip with TSR = 10</a:t>
            </a:r>
          </a:p>
          <a:p>
            <a:pPr marL="184150" lvl="1" indent="-184150">
              <a:spcBef>
                <a:spcPct val="40000"/>
              </a:spcBef>
            </a:pPr>
            <a:r>
              <a:rPr lang="en-US" dirty="0" err="1" smtClean="0">
                <a:latin typeface="Arial"/>
                <a:cs typeface="Arial"/>
              </a:rPr>
              <a:t>Rn</a:t>
            </a:r>
            <a:r>
              <a:rPr lang="en-US" dirty="0" smtClean="0">
                <a:latin typeface="Arial"/>
                <a:cs typeface="Arial"/>
              </a:rPr>
              <a:t> = 2.79E4 for the Froude scaled rotor blade tip</a:t>
            </a:r>
          </a:p>
          <a:p>
            <a:pPr marL="184150" lvl="1" indent="-184150">
              <a:spcBef>
                <a:spcPct val="40000"/>
              </a:spcBef>
            </a:pPr>
            <a:r>
              <a:rPr lang="en-US" dirty="0" smtClean="0">
                <a:latin typeface="Arial"/>
                <a:cs typeface="Arial"/>
              </a:rPr>
              <a:t>Thus, the model scale rotor blade hydrodynamic generated forces may not scale correctly since the ratio in </a:t>
            </a:r>
            <a:r>
              <a:rPr lang="en-US" dirty="0" err="1" smtClean="0">
                <a:latin typeface="Arial"/>
                <a:cs typeface="Arial"/>
              </a:rPr>
              <a:t>Rn</a:t>
            </a:r>
            <a:r>
              <a:rPr lang="en-US" dirty="0" smtClean="0">
                <a:latin typeface="Arial"/>
                <a:cs typeface="Arial"/>
              </a:rPr>
              <a:t> values is a factor of 1,000. This could change the lift and drag coefficient values that are based on </a:t>
            </a:r>
            <a:r>
              <a:rPr lang="en-US" dirty="0" err="1" smtClean="0">
                <a:latin typeface="Arial"/>
                <a:cs typeface="Arial"/>
              </a:rPr>
              <a:t>Rn</a:t>
            </a:r>
            <a:r>
              <a:rPr lang="en-US" dirty="0" smtClean="0">
                <a:latin typeface="Arial"/>
                <a:cs typeface="Arial"/>
              </a:rPr>
              <a:t> effects.  These differences in measured rotor lift and drag forces could effect the platform stability since rotor drag is a major contributor to the overall platform force.</a:t>
            </a:r>
            <a:endParaRPr lang="en-US" u="sng"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20483" name="Footer Placeholder 2"/>
          <p:cNvSpPr>
            <a:spLocks noGrp="1"/>
          </p:cNvSpPr>
          <p:nvPr>
            <p:ph type="ftr" sz="quarter" idx="11"/>
          </p:nvPr>
        </p:nvSpPr>
        <p:spPr>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20484" name="Rectangle 2"/>
          <p:cNvSpPr>
            <a:spLocks noChangeArrowheads="1"/>
          </p:cNvSpPr>
          <p:nvPr/>
        </p:nvSpPr>
        <p:spPr bwMode="auto">
          <a:xfrm>
            <a:off x="1828800" y="152400"/>
            <a:ext cx="4876800" cy="914400"/>
          </a:xfrm>
          <a:prstGeom prst="rect">
            <a:avLst/>
          </a:prstGeom>
          <a:noFill/>
          <a:ln w="9525">
            <a:noFill/>
            <a:miter lim="800000"/>
            <a:headEnd/>
            <a:tailEnd/>
          </a:ln>
        </p:spPr>
        <p:txBody>
          <a:bodyPr anchor="ctr"/>
          <a:lstStyle/>
          <a:p>
            <a:pPr algn="ctr"/>
            <a:r>
              <a:rPr lang="en-US" sz="2800" dirty="0">
                <a:solidFill>
                  <a:srgbClr val="0000CC"/>
                </a:solidFill>
              </a:rPr>
              <a:t>AIRCRAFT MODELING &amp;  SIMULATION</a:t>
            </a:r>
          </a:p>
        </p:txBody>
      </p:sp>
      <p:sp>
        <p:nvSpPr>
          <p:cNvPr id="20485" name="Rectangle 3"/>
          <p:cNvSpPr>
            <a:spLocks noChangeArrowheads="1"/>
          </p:cNvSpPr>
          <p:nvPr/>
        </p:nvSpPr>
        <p:spPr bwMode="auto">
          <a:xfrm>
            <a:off x="152400" y="1295400"/>
            <a:ext cx="8915400" cy="5257800"/>
          </a:xfrm>
          <a:prstGeom prst="rect">
            <a:avLst/>
          </a:prstGeom>
          <a:solidFill>
            <a:schemeClr val="bg1"/>
          </a:solidFill>
          <a:ln w="9525">
            <a:noFill/>
            <a:miter lim="800000"/>
            <a:headEnd/>
            <a:tailEnd/>
          </a:ln>
        </p:spPr>
        <p:txBody>
          <a:bodyPr wrap="none" anchor="ctr"/>
          <a:lstStyle/>
          <a:p>
            <a:endParaRPr lang="en-US"/>
          </a:p>
        </p:txBody>
      </p:sp>
      <p:sp>
        <p:nvSpPr>
          <p:cNvPr id="20486" name="Rectangle 4"/>
          <p:cNvSpPr>
            <a:spLocks noChangeArrowheads="1"/>
          </p:cNvSpPr>
          <p:nvPr/>
        </p:nvSpPr>
        <p:spPr bwMode="auto">
          <a:xfrm>
            <a:off x="6302375" y="3808413"/>
            <a:ext cx="2613025" cy="2209800"/>
          </a:xfrm>
          <a:prstGeom prst="rect">
            <a:avLst/>
          </a:prstGeom>
          <a:noFill/>
          <a:ln w="9525">
            <a:noFill/>
            <a:miter lim="800000"/>
            <a:headEnd/>
            <a:tailEnd/>
          </a:ln>
        </p:spPr>
        <p:txBody>
          <a:bodyPr/>
          <a:lstStyle/>
          <a:p>
            <a:pPr marL="109538" indent="-109538" algn="ctr">
              <a:spcBef>
                <a:spcPct val="20000"/>
              </a:spcBef>
            </a:pPr>
            <a:r>
              <a:rPr lang="en-US" sz="1600" u="sng">
                <a:cs typeface="Arial" charset="0"/>
              </a:rPr>
              <a:t>INTEGRATED</a:t>
            </a:r>
            <a:r>
              <a:rPr lang="en-US" sz="800" u="sng">
                <a:cs typeface="Arial" charset="0"/>
              </a:rPr>
              <a:t> </a:t>
            </a:r>
            <a:r>
              <a:rPr lang="en-US" sz="1600" u="sng">
                <a:cs typeface="Arial" charset="0"/>
              </a:rPr>
              <a:t>MODELS</a:t>
            </a:r>
          </a:p>
          <a:p>
            <a:pPr marL="109538" indent="-109538">
              <a:spcBef>
                <a:spcPct val="20000"/>
              </a:spcBef>
              <a:buFontTx/>
              <a:buChar char="•"/>
            </a:pPr>
            <a:r>
              <a:rPr lang="en-US" sz="1400">
                <a:cs typeface="Arial" charset="0"/>
              </a:rPr>
              <a:t>Comprehensive aeromechanical simulation</a:t>
            </a:r>
          </a:p>
          <a:p>
            <a:pPr marL="409575" lvl="1" indent="-185738">
              <a:spcBef>
                <a:spcPct val="20000"/>
              </a:spcBef>
              <a:buFontTx/>
              <a:buChar char="•"/>
            </a:pPr>
            <a:r>
              <a:rPr lang="en-US" sz="1200">
                <a:cs typeface="Arial" charset="0"/>
              </a:rPr>
              <a:t>Flexible Fuselage / Blades</a:t>
            </a:r>
          </a:p>
          <a:p>
            <a:pPr marL="409575" lvl="1" indent="-185738">
              <a:spcBef>
                <a:spcPct val="20000"/>
              </a:spcBef>
              <a:buFontTx/>
              <a:buChar char="•"/>
            </a:pPr>
            <a:r>
              <a:rPr lang="en-US" sz="1200">
                <a:cs typeface="Arial" charset="0"/>
              </a:rPr>
              <a:t>Rotor Downwash</a:t>
            </a:r>
          </a:p>
          <a:p>
            <a:pPr marL="409575" lvl="1" indent="-185738">
              <a:spcBef>
                <a:spcPct val="20000"/>
              </a:spcBef>
              <a:buFontTx/>
              <a:buChar char="•"/>
            </a:pPr>
            <a:r>
              <a:rPr lang="en-US" sz="1200">
                <a:cs typeface="Arial" charset="0"/>
              </a:rPr>
              <a:t>Steady/Unsteady Aerodynamics</a:t>
            </a:r>
          </a:p>
          <a:p>
            <a:pPr marL="409575" lvl="1" indent="-185738">
              <a:spcBef>
                <a:spcPct val="20000"/>
              </a:spcBef>
              <a:buFontTx/>
              <a:buChar char="•"/>
            </a:pPr>
            <a:r>
              <a:rPr lang="en-US" sz="1200">
                <a:cs typeface="Arial" charset="0"/>
              </a:rPr>
              <a:t>Nonlinear Control System</a:t>
            </a:r>
          </a:p>
          <a:p>
            <a:pPr marL="409575" lvl="1" indent="-185738">
              <a:spcBef>
                <a:spcPct val="20000"/>
              </a:spcBef>
              <a:buFontTx/>
              <a:buChar char="•"/>
            </a:pPr>
            <a:r>
              <a:rPr lang="en-US" sz="1200">
                <a:cs typeface="Arial" charset="0"/>
              </a:rPr>
              <a:t>Pilot model</a:t>
            </a:r>
          </a:p>
          <a:p>
            <a:pPr marL="409575" lvl="1" indent="-185738">
              <a:spcBef>
                <a:spcPct val="20000"/>
              </a:spcBef>
              <a:buFontTx/>
              <a:buChar char="•"/>
            </a:pPr>
            <a:r>
              <a:rPr lang="en-US" sz="1200">
                <a:cs typeface="Arial" charset="0"/>
              </a:rPr>
              <a:t>Engine/Drivetrain Dynamics</a:t>
            </a:r>
          </a:p>
          <a:p>
            <a:pPr marL="409575" lvl="1" indent="-185738">
              <a:spcBef>
                <a:spcPct val="20000"/>
              </a:spcBef>
              <a:buFontTx/>
              <a:buChar char="•"/>
            </a:pPr>
            <a:r>
              <a:rPr lang="en-US" sz="1200">
                <a:cs typeface="Arial" charset="0"/>
              </a:rPr>
              <a:t>Sling loads/towed bodies</a:t>
            </a:r>
          </a:p>
          <a:p>
            <a:pPr marL="409575" lvl="1" indent="-185738">
              <a:spcBef>
                <a:spcPct val="20000"/>
              </a:spcBef>
              <a:buFontTx/>
              <a:buChar char="•"/>
            </a:pPr>
            <a:r>
              <a:rPr lang="en-US" sz="1200">
                <a:cs typeface="Arial" charset="0"/>
              </a:rPr>
              <a:t>Stores jettison</a:t>
            </a:r>
          </a:p>
        </p:txBody>
      </p:sp>
      <p:sp>
        <p:nvSpPr>
          <p:cNvPr id="20487" name="Rectangle 5"/>
          <p:cNvSpPr>
            <a:spLocks noChangeArrowheads="1"/>
          </p:cNvSpPr>
          <p:nvPr/>
        </p:nvSpPr>
        <p:spPr bwMode="auto">
          <a:xfrm>
            <a:off x="381000" y="4724400"/>
            <a:ext cx="2895600" cy="1143000"/>
          </a:xfrm>
          <a:prstGeom prst="rect">
            <a:avLst/>
          </a:prstGeom>
          <a:noFill/>
          <a:ln w="9525">
            <a:noFill/>
            <a:miter lim="800000"/>
            <a:headEnd/>
            <a:tailEnd/>
          </a:ln>
        </p:spPr>
        <p:txBody>
          <a:bodyPr/>
          <a:lstStyle/>
          <a:p>
            <a:pPr marL="109538" indent="-109538" algn="ctr">
              <a:spcBef>
                <a:spcPct val="20000"/>
              </a:spcBef>
            </a:pPr>
            <a:r>
              <a:rPr lang="en-US" sz="1600" u="sng">
                <a:cs typeface="Arial" charset="0"/>
              </a:rPr>
              <a:t>AERODYNAMICS</a:t>
            </a:r>
          </a:p>
          <a:p>
            <a:pPr marL="109538" indent="-109538">
              <a:spcBef>
                <a:spcPct val="20000"/>
              </a:spcBef>
              <a:buFontTx/>
              <a:buChar char="•"/>
            </a:pPr>
            <a:r>
              <a:rPr lang="en-US" sz="1400">
                <a:cs typeface="Arial" charset="0"/>
              </a:rPr>
              <a:t>Wind Tunnel Data</a:t>
            </a:r>
          </a:p>
          <a:p>
            <a:pPr marL="109538" indent="-109538">
              <a:spcBef>
                <a:spcPct val="20000"/>
              </a:spcBef>
              <a:buFontTx/>
              <a:buChar char="•"/>
            </a:pPr>
            <a:r>
              <a:rPr lang="en-US" sz="1400">
                <a:cs typeface="Arial" charset="0"/>
              </a:rPr>
              <a:t>Rotor Inflow/Downwash/Outflow &amp; Vortex Ring State</a:t>
            </a:r>
          </a:p>
          <a:p>
            <a:pPr marL="109538" indent="-109538">
              <a:spcBef>
                <a:spcPct val="20000"/>
              </a:spcBef>
              <a:buFontTx/>
              <a:buChar char="•"/>
            </a:pPr>
            <a:r>
              <a:rPr lang="en-US" sz="1400">
                <a:cs typeface="Arial" charset="0"/>
              </a:rPr>
              <a:t>Fuselage</a:t>
            </a:r>
          </a:p>
          <a:p>
            <a:pPr marL="109538" indent="-109538">
              <a:spcBef>
                <a:spcPct val="20000"/>
              </a:spcBef>
              <a:buFontTx/>
              <a:buChar char="•"/>
            </a:pPr>
            <a:r>
              <a:rPr lang="en-US" sz="1400">
                <a:cs typeface="Arial" charset="0"/>
              </a:rPr>
              <a:t>CFD</a:t>
            </a:r>
            <a:endParaRPr lang="en-US" sz="1600">
              <a:cs typeface="Arial" charset="0"/>
            </a:endParaRPr>
          </a:p>
        </p:txBody>
      </p:sp>
      <p:sp>
        <p:nvSpPr>
          <p:cNvPr id="20488" name="Rectangle 6"/>
          <p:cNvSpPr>
            <a:spLocks noChangeArrowheads="1"/>
          </p:cNvSpPr>
          <p:nvPr/>
        </p:nvSpPr>
        <p:spPr bwMode="auto">
          <a:xfrm>
            <a:off x="228600" y="1600200"/>
            <a:ext cx="3124200" cy="2590800"/>
          </a:xfrm>
          <a:prstGeom prst="rect">
            <a:avLst/>
          </a:prstGeom>
          <a:noFill/>
          <a:ln w="9525">
            <a:noFill/>
            <a:miter lim="800000"/>
            <a:headEnd/>
            <a:tailEnd/>
          </a:ln>
        </p:spPr>
        <p:txBody>
          <a:bodyPr/>
          <a:lstStyle/>
          <a:p>
            <a:pPr marL="109538" indent="-109538" algn="ctr">
              <a:spcBef>
                <a:spcPct val="20000"/>
              </a:spcBef>
            </a:pPr>
            <a:r>
              <a:rPr lang="en-US" sz="1600" u="sng">
                <a:cs typeface="Arial" charset="0"/>
              </a:rPr>
              <a:t>FLIGHT DATA</a:t>
            </a:r>
          </a:p>
          <a:p>
            <a:pPr marL="109538" indent="-109538">
              <a:spcBef>
                <a:spcPct val="20000"/>
              </a:spcBef>
              <a:buFontTx/>
              <a:buChar char="•"/>
            </a:pPr>
            <a:r>
              <a:rPr lang="en-US" sz="1400">
                <a:cs typeface="Arial" charset="0"/>
              </a:rPr>
              <a:t>Relational Databases</a:t>
            </a:r>
          </a:p>
          <a:p>
            <a:pPr marL="409575" lvl="1" indent="-185738">
              <a:spcBef>
                <a:spcPct val="20000"/>
              </a:spcBef>
              <a:buFontTx/>
              <a:buChar char="–"/>
            </a:pPr>
            <a:r>
              <a:rPr lang="en-US" sz="1200">
                <a:cs typeface="Arial" charset="0"/>
              </a:rPr>
              <a:t>Flight Test Data </a:t>
            </a:r>
          </a:p>
          <a:p>
            <a:pPr marL="409575" lvl="1" indent="-185738">
              <a:spcBef>
                <a:spcPct val="20000"/>
              </a:spcBef>
              <a:buFontTx/>
              <a:buChar char="–"/>
            </a:pPr>
            <a:r>
              <a:rPr lang="en-US" sz="1200">
                <a:cs typeface="Arial" charset="0"/>
              </a:rPr>
              <a:t>Operational  Data</a:t>
            </a:r>
          </a:p>
          <a:p>
            <a:pPr marL="109538" indent="-109538">
              <a:spcBef>
                <a:spcPct val="20000"/>
              </a:spcBef>
              <a:buFontTx/>
              <a:buChar char="•"/>
            </a:pPr>
            <a:r>
              <a:rPr lang="en-US" sz="1400">
                <a:cs typeface="Arial" charset="0"/>
              </a:rPr>
              <a:t>Analysis</a:t>
            </a:r>
          </a:p>
          <a:p>
            <a:pPr marL="409575" lvl="1" indent="-185738">
              <a:spcBef>
                <a:spcPct val="20000"/>
              </a:spcBef>
              <a:buFontTx/>
              <a:buChar char="–"/>
            </a:pPr>
            <a:r>
              <a:rPr lang="en-US" sz="1200">
                <a:cs typeface="Arial" charset="0"/>
              </a:rPr>
              <a:t>Correction for Measurement Error</a:t>
            </a:r>
          </a:p>
          <a:p>
            <a:pPr marL="409575" lvl="1" indent="-185738">
              <a:spcBef>
                <a:spcPct val="20000"/>
              </a:spcBef>
              <a:buFontTx/>
              <a:buChar char="–"/>
            </a:pPr>
            <a:r>
              <a:rPr lang="en-US" sz="1200">
                <a:cs typeface="Arial" charset="0"/>
              </a:rPr>
              <a:t>Random Characteristics (Buffet)</a:t>
            </a:r>
          </a:p>
          <a:p>
            <a:pPr marL="409575" lvl="1" indent="-185738">
              <a:spcBef>
                <a:spcPct val="20000"/>
              </a:spcBef>
              <a:buFontTx/>
              <a:buChar char="–"/>
            </a:pPr>
            <a:r>
              <a:rPr lang="en-US" sz="1200">
                <a:cs typeface="Arial" charset="0"/>
              </a:rPr>
              <a:t>Neural Network &amp; AI</a:t>
            </a:r>
          </a:p>
          <a:p>
            <a:pPr marL="409575" lvl="1" indent="-185738">
              <a:spcBef>
                <a:spcPct val="20000"/>
              </a:spcBef>
              <a:buFontTx/>
              <a:buChar char="–"/>
            </a:pPr>
            <a:r>
              <a:rPr lang="en-US" sz="1200">
                <a:cs typeface="Arial" charset="0"/>
              </a:rPr>
              <a:t>State Space Identification</a:t>
            </a:r>
          </a:p>
          <a:p>
            <a:pPr marL="409575" lvl="1" indent="-185738">
              <a:spcBef>
                <a:spcPct val="20000"/>
              </a:spcBef>
              <a:buFontTx/>
              <a:buChar char="–"/>
            </a:pPr>
            <a:r>
              <a:rPr lang="en-US" sz="1200">
                <a:cs typeface="Arial" charset="0"/>
              </a:rPr>
              <a:t>Regime Recognition &amp; Assessment</a:t>
            </a:r>
          </a:p>
          <a:p>
            <a:pPr marL="409575" lvl="1" indent="-185738">
              <a:spcBef>
                <a:spcPct val="20000"/>
              </a:spcBef>
              <a:buFontTx/>
              <a:buChar char="–"/>
            </a:pPr>
            <a:r>
              <a:rPr lang="en-US" sz="1200">
                <a:cs typeface="Arial" charset="0"/>
              </a:rPr>
              <a:t>Usage Monitoring</a:t>
            </a:r>
          </a:p>
        </p:txBody>
      </p:sp>
      <p:pic>
        <p:nvPicPr>
          <p:cNvPr id="20489" name="Picture 7" descr="h-60"/>
          <p:cNvPicPr>
            <a:picLocks noChangeAspect="1" noChangeArrowheads="1"/>
          </p:cNvPicPr>
          <p:nvPr/>
        </p:nvPicPr>
        <p:blipFill>
          <a:blip r:embed="rId2" cstate="print"/>
          <a:srcRect/>
          <a:stretch>
            <a:fillRect/>
          </a:stretch>
        </p:blipFill>
        <p:spPr bwMode="auto">
          <a:xfrm>
            <a:off x="3657600" y="1905000"/>
            <a:ext cx="2230438" cy="622300"/>
          </a:xfrm>
          <a:prstGeom prst="rect">
            <a:avLst/>
          </a:prstGeom>
          <a:noFill/>
          <a:ln w="9525">
            <a:noFill/>
            <a:miter lim="800000"/>
            <a:headEnd/>
            <a:tailEnd/>
          </a:ln>
        </p:spPr>
      </p:pic>
      <p:pic>
        <p:nvPicPr>
          <p:cNvPr id="20490" name="Picture 8" descr="v-22"/>
          <p:cNvPicPr>
            <a:picLocks noChangeAspect="1" noChangeArrowheads="1"/>
          </p:cNvPicPr>
          <p:nvPr/>
        </p:nvPicPr>
        <p:blipFill>
          <a:blip r:embed="rId3" cstate="print"/>
          <a:srcRect/>
          <a:stretch>
            <a:fillRect/>
          </a:stretch>
        </p:blipFill>
        <p:spPr bwMode="auto">
          <a:xfrm>
            <a:off x="3581400" y="2590800"/>
            <a:ext cx="2468563" cy="906463"/>
          </a:xfrm>
          <a:prstGeom prst="rect">
            <a:avLst/>
          </a:prstGeom>
          <a:noFill/>
          <a:ln w="9525">
            <a:noFill/>
            <a:miter lim="800000"/>
            <a:headEnd/>
            <a:tailEnd/>
          </a:ln>
        </p:spPr>
      </p:pic>
      <p:pic>
        <p:nvPicPr>
          <p:cNvPr id="20491" name="Picture 9" descr="h-53"/>
          <p:cNvPicPr>
            <a:picLocks noChangeAspect="1" noChangeArrowheads="1"/>
          </p:cNvPicPr>
          <p:nvPr/>
        </p:nvPicPr>
        <p:blipFill>
          <a:blip r:embed="rId4" cstate="print"/>
          <a:srcRect/>
          <a:stretch>
            <a:fillRect/>
          </a:stretch>
        </p:blipFill>
        <p:spPr bwMode="auto">
          <a:xfrm>
            <a:off x="3733800" y="3505200"/>
            <a:ext cx="2093913" cy="742950"/>
          </a:xfrm>
          <a:prstGeom prst="rect">
            <a:avLst/>
          </a:prstGeom>
          <a:noFill/>
          <a:ln w="9525">
            <a:noFill/>
            <a:miter lim="800000"/>
            <a:headEnd/>
            <a:tailEnd/>
          </a:ln>
        </p:spPr>
      </p:pic>
      <p:sp>
        <p:nvSpPr>
          <p:cNvPr id="20492" name="Text Box 10"/>
          <p:cNvSpPr txBox="1">
            <a:spLocks noChangeArrowheads="1"/>
          </p:cNvSpPr>
          <p:nvPr/>
        </p:nvSpPr>
        <p:spPr bwMode="auto">
          <a:xfrm>
            <a:off x="3581400" y="4419600"/>
            <a:ext cx="2590800" cy="1912938"/>
          </a:xfrm>
          <a:prstGeom prst="rect">
            <a:avLst/>
          </a:prstGeom>
          <a:solidFill>
            <a:schemeClr val="accent1"/>
          </a:solidFill>
          <a:ln w="12700">
            <a:solidFill>
              <a:schemeClr val="tx1"/>
            </a:solidFill>
            <a:miter lim="800000"/>
            <a:headEnd/>
            <a:tailEnd/>
          </a:ln>
        </p:spPr>
        <p:txBody>
          <a:bodyPr>
            <a:spAutoFit/>
          </a:bodyPr>
          <a:lstStyle/>
          <a:p>
            <a:pPr algn="ctr">
              <a:spcBef>
                <a:spcPct val="50000"/>
              </a:spcBef>
            </a:pPr>
            <a:r>
              <a:rPr lang="en-US" sz="1400" u="sng">
                <a:cs typeface="Arial" charset="0"/>
              </a:rPr>
              <a:t>Other Applications</a:t>
            </a:r>
          </a:p>
          <a:p>
            <a:pPr>
              <a:spcBef>
                <a:spcPct val="50000"/>
              </a:spcBef>
              <a:buFontTx/>
              <a:buChar char="•"/>
            </a:pPr>
            <a:r>
              <a:rPr lang="en-US" sz="1400">
                <a:cs typeface="Arial" charset="0"/>
              </a:rPr>
              <a:t> Sub-surface vehicles, UUV’s</a:t>
            </a:r>
          </a:p>
          <a:p>
            <a:pPr>
              <a:spcBef>
                <a:spcPct val="50000"/>
              </a:spcBef>
              <a:buFontTx/>
              <a:buChar char="•"/>
            </a:pPr>
            <a:r>
              <a:rPr lang="en-US" sz="1400">
                <a:cs typeface="Arial" charset="0"/>
              </a:rPr>
              <a:t> Marine propellers</a:t>
            </a:r>
          </a:p>
          <a:p>
            <a:pPr>
              <a:spcBef>
                <a:spcPct val="50000"/>
              </a:spcBef>
              <a:buFontTx/>
              <a:buChar char="•"/>
            </a:pPr>
            <a:r>
              <a:rPr lang="en-US" sz="1400">
                <a:cs typeface="Arial" charset="0"/>
              </a:rPr>
              <a:t> Towed bodies</a:t>
            </a:r>
          </a:p>
          <a:p>
            <a:pPr>
              <a:spcBef>
                <a:spcPct val="50000"/>
              </a:spcBef>
              <a:buFontTx/>
              <a:buChar char="•"/>
            </a:pPr>
            <a:r>
              <a:rPr lang="en-US" sz="1400">
                <a:cs typeface="Arial" charset="0"/>
              </a:rPr>
              <a:t> Multi-vehicle simulation</a:t>
            </a:r>
          </a:p>
          <a:p>
            <a:pPr>
              <a:spcBef>
                <a:spcPct val="50000"/>
              </a:spcBef>
              <a:buFontTx/>
              <a:buChar char="•"/>
            </a:pPr>
            <a:r>
              <a:rPr lang="en-US" sz="1400">
                <a:cs typeface="Arial" charset="0"/>
              </a:rPr>
              <a:t> Air-ship interface simulation</a:t>
            </a:r>
          </a:p>
        </p:txBody>
      </p:sp>
      <p:sp>
        <p:nvSpPr>
          <p:cNvPr id="20493" name="Text Box 11"/>
          <p:cNvSpPr txBox="1">
            <a:spLocks noChangeArrowheads="1"/>
          </p:cNvSpPr>
          <p:nvPr/>
        </p:nvSpPr>
        <p:spPr bwMode="auto">
          <a:xfrm>
            <a:off x="3429000" y="1568450"/>
            <a:ext cx="2362200" cy="336550"/>
          </a:xfrm>
          <a:prstGeom prst="rect">
            <a:avLst/>
          </a:prstGeom>
          <a:noFill/>
          <a:ln w="9525">
            <a:noFill/>
            <a:miter lim="800000"/>
            <a:headEnd/>
            <a:tailEnd/>
          </a:ln>
        </p:spPr>
        <p:txBody>
          <a:bodyPr>
            <a:spAutoFit/>
          </a:bodyPr>
          <a:lstStyle/>
          <a:p>
            <a:pPr algn="ctr">
              <a:spcBef>
                <a:spcPct val="50000"/>
              </a:spcBef>
            </a:pPr>
            <a:r>
              <a:rPr lang="en-US" sz="1600" u="sng">
                <a:cs typeface="Arial" charset="0"/>
              </a:rPr>
              <a:t>Rotorcraft Applications</a:t>
            </a:r>
          </a:p>
        </p:txBody>
      </p:sp>
      <p:sp>
        <p:nvSpPr>
          <p:cNvPr id="20494" name="Rectangle 12"/>
          <p:cNvSpPr>
            <a:spLocks noChangeArrowheads="1"/>
          </p:cNvSpPr>
          <p:nvPr/>
        </p:nvSpPr>
        <p:spPr bwMode="auto">
          <a:xfrm>
            <a:off x="6019800" y="1516063"/>
            <a:ext cx="3124200" cy="1905000"/>
          </a:xfrm>
          <a:prstGeom prst="rect">
            <a:avLst/>
          </a:prstGeom>
          <a:noFill/>
          <a:ln w="9525">
            <a:noFill/>
            <a:miter lim="800000"/>
            <a:headEnd/>
            <a:tailEnd/>
          </a:ln>
        </p:spPr>
        <p:txBody>
          <a:bodyPr/>
          <a:lstStyle/>
          <a:p>
            <a:pPr marL="109538" indent="-109538" algn="ctr">
              <a:spcBef>
                <a:spcPct val="20000"/>
              </a:spcBef>
            </a:pPr>
            <a:r>
              <a:rPr lang="en-US" sz="1600" u="sng">
                <a:cs typeface="Arial" charset="0"/>
              </a:rPr>
              <a:t>STRUCTURES</a:t>
            </a:r>
          </a:p>
          <a:p>
            <a:pPr marL="109538" indent="-109538">
              <a:spcBef>
                <a:spcPct val="20000"/>
              </a:spcBef>
              <a:buFontTx/>
              <a:buChar char="•"/>
            </a:pPr>
            <a:r>
              <a:rPr lang="en-US" sz="1400">
                <a:cs typeface="Arial" charset="0"/>
              </a:rPr>
              <a:t>Finite Element Models</a:t>
            </a:r>
          </a:p>
          <a:p>
            <a:pPr marL="409575" lvl="1" indent="-185738">
              <a:spcBef>
                <a:spcPct val="20000"/>
              </a:spcBef>
              <a:buFontTx/>
              <a:buChar char="–"/>
            </a:pPr>
            <a:r>
              <a:rPr lang="en-US" sz="1200">
                <a:cs typeface="Arial" charset="0"/>
              </a:rPr>
              <a:t>Statics / Dynamics / Aeroelastic</a:t>
            </a:r>
          </a:p>
          <a:p>
            <a:pPr marL="409575" lvl="1" indent="-185738">
              <a:spcBef>
                <a:spcPct val="20000"/>
              </a:spcBef>
              <a:buFontTx/>
              <a:buChar char="–"/>
            </a:pPr>
            <a:r>
              <a:rPr lang="en-US" sz="1200">
                <a:cs typeface="Arial" charset="0"/>
              </a:rPr>
              <a:t>Nonlinear Crash / Impact</a:t>
            </a:r>
          </a:p>
          <a:p>
            <a:pPr marL="109538" indent="-109538">
              <a:spcBef>
                <a:spcPct val="20000"/>
              </a:spcBef>
              <a:buFontTx/>
              <a:buChar char="•"/>
            </a:pPr>
            <a:r>
              <a:rPr lang="en-US" sz="1400">
                <a:cs typeface="Arial" charset="0"/>
              </a:rPr>
              <a:t>Loads</a:t>
            </a:r>
          </a:p>
          <a:p>
            <a:pPr marL="409575" lvl="1" indent="-185738">
              <a:spcBef>
                <a:spcPct val="20000"/>
              </a:spcBef>
              <a:buFontTx/>
              <a:buChar char="–"/>
            </a:pPr>
            <a:r>
              <a:rPr lang="en-US" sz="1200">
                <a:cs typeface="Arial" charset="0"/>
              </a:rPr>
              <a:t>Design Loads</a:t>
            </a:r>
          </a:p>
          <a:p>
            <a:pPr marL="409575" lvl="1" indent="-185738">
              <a:spcBef>
                <a:spcPct val="20000"/>
              </a:spcBef>
              <a:buFontTx/>
              <a:buChar char="–"/>
            </a:pPr>
            <a:r>
              <a:rPr lang="en-US" sz="1200">
                <a:cs typeface="Arial" charset="0"/>
              </a:rPr>
              <a:t>Loads Derived from Flight Data</a:t>
            </a:r>
          </a:p>
          <a:p>
            <a:pPr marL="409575" lvl="1" indent="-185738">
              <a:spcBef>
                <a:spcPct val="20000"/>
              </a:spcBef>
              <a:buFontTx/>
              <a:buChar char="–"/>
            </a:pPr>
            <a:r>
              <a:rPr lang="en-US" sz="1200">
                <a:cs typeface="Arial" charset="0"/>
              </a:rPr>
              <a:t>Gun Firing Loads</a:t>
            </a:r>
          </a:p>
          <a:p>
            <a:pPr marL="109538" indent="-109538">
              <a:spcBef>
                <a:spcPct val="20000"/>
              </a:spcBef>
              <a:buFontTx/>
              <a:buChar char="•"/>
            </a:pPr>
            <a:r>
              <a:rPr lang="en-US" sz="1400">
                <a:cs typeface="Arial" charset="0"/>
              </a:rPr>
              <a:t>CAD Models for V22</a:t>
            </a:r>
          </a:p>
        </p:txBody>
      </p:sp>
      <p:sp>
        <p:nvSpPr>
          <p:cNvPr id="20495" name="Slide Number Placeholder 3"/>
          <p:cNvSpPr>
            <a:spLocks noGrp="1"/>
          </p:cNvSpPr>
          <p:nvPr>
            <p:ph type="sldNum" sz="quarter" idx="12"/>
          </p:nvPr>
        </p:nvSpPr>
        <p:spPr/>
        <p:txBody>
          <a:bodyPr/>
          <a:lstStyle/>
          <a:p>
            <a:pPr>
              <a:defRPr/>
            </a:pPr>
            <a:endParaRPr lang="en-US" dirty="0" smtClean="0"/>
          </a:p>
          <a:p>
            <a:pPr>
              <a:defRPr/>
            </a:pPr>
            <a:fld id="{58E09640-4414-437D-8FFD-C0C4082AB96B}" type="slidenum">
              <a:rPr lang="en-US" dirty="0" smtClean="0"/>
              <a:pPr>
                <a:defRPr/>
              </a:pPr>
              <a:t>5</a:t>
            </a:fld>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58371" name="Footer Placeholder 2"/>
          <p:cNvSpPr>
            <a:spLocks noGrp="1"/>
          </p:cNvSpPr>
          <p:nvPr>
            <p:ph type="ftr" sz="quarter" idx="11"/>
          </p:nvPr>
        </p:nvSpPr>
        <p:spPr>
          <a:noFill/>
        </p:spPr>
        <p:txBody>
          <a:bodyPr/>
          <a:lstStyle/>
          <a:p>
            <a:endParaRPr lang="en-US" dirty="0" smtClean="0">
              <a:latin typeface="Times New Roman" pitchFamily="18" charset="0"/>
            </a:endParaRPr>
          </a:p>
        </p:txBody>
      </p:sp>
      <p:sp>
        <p:nvSpPr>
          <p:cNvPr id="58372"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endParaRPr lang="en-US" sz="3200" dirty="0">
              <a:solidFill>
                <a:srgbClr val="0000CC"/>
              </a:solidFill>
            </a:endParaRPr>
          </a:p>
        </p:txBody>
      </p:sp>
      <p:sp>
        <p:nvSpPr>
          <p:cNvPr id="19464" name="Rectangle 6"/>
          <p:cNvSpPr>
            <a:spLocks noChangeArrowheads="1"/>
          </p:cNvSpPr>
          <p:nvPr/>
        </p:nvSpPr>
        <p:spPr bwMode="auto">
          <a:xfrm>
            <a:off x="533400" y="1371600"/>
            <a:ext cx="7924800" cy="4495800"/>
          </a:xfrm>
          <a:prstGeom prst="rect">
            <a:avLst/>
          </a:prstGeom>
          <a:noFill/>
          <a:ln w="9525">
            <a:noFill/>
            <a:miter lim="800000"/>
            <a:headEnd/>
            <a:tailEnd/>
          </a:ln>
        </p:spPr>
        <p:txBody>
          <a:bodyPr/>
          <a:lstStyle/>
          <a:p>
            <a:pPr marL="109538" indent="-109538">
              <a:spcBef>
                <a:spcPct val="20000"/>
              </a:spcBef>
              <a:buFontTx/>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635000" lvl="1" indent="-177800">
              <a:spcBef>
                <a:spcPct val="20000"/>
              </a:spcBef>
              <a:buFont typeface="Arial" pitchFamily="34" charset="0"/>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566738" lvl="1"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566738" lvl="1" indent="-109538">
              <a:spcBef>
                <a:spcPct val="20000"/>
              </a:spcBef>
              <a:defRPr/>
            </a:pPr>
            <a:endParaRPr lang="en-US" sz="2000" dirty="0">
              <a:cs typeface="Arial" charset="0"/>
            </a:endParaRPr>
          </a:p>
          <a:p>
            <a:pPr marL="109538" indent="-109538">
              <a:spcBef>
                <a:spcPct val="20000"/>
              </a:spcBef>
              <a:buFontTx/>
              <a:buChar char="•"/>
              <a:defRPr/>
            </a:pPr>
            <a:endParaRPr lang="en-US" sz="2000" dirty="0">
              <a:cs typeface="Arial" charset="0"/>
            </a:endParaRPr>
          </a:p>
          <a:p>
            <a:pPr marL="109538" indent="-109538">
              <a:spcBef>
                <a:spcPct val="20000"/>
              </a:spcBef>
              <a:buFont typeface="Arial" pitchFamily="34" charset="0"/>
              <a:buChar char="•"/>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4822" name="Slide Number Placeholder 3"/>
          <p:cNvSpPr>
            <a:spLocks noGrp="1"/>
          </p:cNvSpPr>
          <p:nvPr>
            <p:ph type="sldNum" sz="quarter" idx="12"/>
          </p:nvPr>
        </p:nvSpPr>
        <p:spPr/>
        <p:txBody>
          <a:bodyPr/>
          <a:lstStyle/>
          <a:p>
            <a:pPr>
              <a:defRPr/>
            </a:pPr>
            <a:endParaRPr lang="en-US" dirty="0" smtClean="0"/>
          </a:p>
          <a:p>
            <a:pPr>
              <a:defRPr/>
            </a:pPr>
            <a:fld id="{4DD42956-9D0F-47C6-A7A8-D1D4977C7E65}" type="slidenum">
              <a:rPr lang="en-US" dirty="0" smtClean="0"/>
              <a:pPr>
                <a:defRPr/>
              </a:pPr>
              <a:t>50</a:t>
            </a:fld>
            <a:endParaRPr lang="en-US" dirty="0" smtClean="0"/>
          </a:p>
        </p:txBody>
      </p:sp>
      <p:sp>
        <p:nvSpPr>
          <p:cNvPr id="7" name="Rectangle 2"/>
          <p:cNvSpPr>
            <a:spLocks noChangeArrowheads="1"/>
          </p:cNvSpPr>
          <p:nvPr/>
        </p:nvSpPr>
        <p:spPr bwMode="auto">
          <a:xfrm>
            <a:off x="685800" y="304800"/>
            <a:ext cx="6400800" cy="914400"/>
          </a:xfrm>
          <a:prstGeom prst="rect">
            <a:avLst/>
          </a:prstGeom>
          <a:noFill/>
          <a:ln w="9525">
            <a:noFill/>
            <a:miter lim="800000"/>
            <a:headEnd/>
            <a:tailEnd/>
          </a:ln>
        </p:spPr>
        <p:txBody>
          <a:bodyPr anchor="ctr"/>
          <a:lstStyle/>
          <a:p>
            <a:pPr algn="ctr"/>
            <a:r>
              <a:rPr lang="en-US" sz="2000" b="1" dirty="0" smtClean="0">
                <a:solidFill>
                  <a:srgbClr val="0070C0"/>
                </a:solidFill>
              </a:rPr>
              <a:t>Model Test </a:t>
            </a:r>
            <a:r>
              <a:rPr lang="en-US" sz="2000" b="1" dirty="0" err="1" smtClean="0">
                <a:solidFill>
                  <a:srgbClr val="0070C0"/>
                </a:solidFill>
              </a:rPr>
              <a:t>Reynold’s</a:t>
            </a:r>
            <a:r>
              <a:rPr lang="en-US" sz="2000" b="1" dirty="0" smtClean="0">
                <a:solidFill>
                  <a:srgbClr val="0070C0"/>
                </a:solidFill>
              </a:rPr>
              <a:t> Number Scaling Effects</a:t>
            </a:r>
            <a:endParaRPr lang="en-US" sz="2000" b="1" dirty="0">
              <a:solidFill>
                <a:srgbClr val="0070C0"/>
              </a:solidFill>
            </a:endParaRPr>
          </a:p>
        </p:txBody>
      </p:sp>
      <p:sp>
        <p:nvSpPr>
          <p:cNvPr id="8" name="Rectangle 7"/>
          <p:cNvSpPr/>
          <p:nvPr/>
        </p:nvSpPr>
        <p:spPr>
          <a:xfrm>
            <a:off x="762000" y="1447800"/>
            <a:ext cx="7696200" cy="4893647"/>
          </a:xfrm>
          <a:prstGeom prst="rect">
            <a:avLst/>
          </a:prstGeom>
        </p:spPr>
        <p:txBody>
          <a:bodyPr wrap="square">
            <a:spAutoFit/>
          </a:bodyPr>
          <a:lstStyle/>
          <a:p>
            <a:pPr marL="184150" lvl="1" indent="-184150">
              <a:spcBef>
                <a:spcPct val="40000"/>
              </a:spcBef>
            </a:pPr>
            <a:r>
              <a:rPr lang="en-US" dirty="0" smtClean="0"/>
              <a:t>Rotor blade forces are predominantly fluid momentum dominated effects (hydrodynamic or aerodynamic forces) and are typically scaled by matching the </a:t>
            </a:r>
            <a:r>
              <a:rPr lang="en-US" dirty="0" err="1" smtClean="0"/>
              <a:t>Reynold’s</a:t>
            </a:r>
            <a:r>
              <a:rPr lang="en-US" dirty="0" smtClean="0"/>
              <a:t> number of the component</a:t>
            </a:r>
          </a:p>
          <a:p>
            <a:pPr marL="184150" lvl="1" indent="-184150">
              <a:spcBef>
                <a:spcPct val="40000"/>
              </a:spcBef>
            </a:pPr>
            <a:r>
              <a:rPr lang="en-US" dirty="0" err="1" smtClean="0"/>
              <a:t>Rn</a:t>
            </a:r>
            <a:r>
              <a:rPr lang="en-US" dirty="0" smtClean="0"/>
              <a:t> = VL/</a:t>
            </a:r>
            <a:r>
              <a:rPr lang="el-GR" dirty="0" smtClean="0">
                <a:latin typeface="Arial"/>
                <a:cs typeface="Arial"/>
              </a:rPr>
              <a:t>ν</a:t>
            </a:r>
            <a:endParaRPr lang="en-US" dirty="0" smtClean="0">
              <a:latin typeface="Arial"/>
              <a:cs typeface="Arial"/>
            </a:endParaRPr>
          </a:p>
          <a:p>
            <a:pPr marL="641350" lvl="2" indent="-184150">
              <a:spcBef>
                <a:spcPct val="40000"/>
              </a:spcBef>
            </a:pPr>
            <a:r>
              <a:rPr lang="en-US" sz="1600" dirty="0" smtClean="0">
                <a:latin typeface="Arial"/>
                <a:cs typeface="Arial"/>
              </a:rPr>
              <a:t>where 	V is the velocity in ft/s</a:t>
            </a:r>
          </a:p>
          <a:p>
            <a:pPr marL="641350" lvl="2" indent="-184150">
              <a:spcBef>
                <a:spcPct val="40000"/>
              </a:spcBef>
            </a:pPr>
            <a:r>
              <a:rPr lang="en-US" sz="1600" dirty="0" smtClean="0">
                <a:latin typeface="Arial"/>
                <a:cs typeface="Arial"/>
              </a:rPr>
              <a:t>			L is the characteristic length in ft</a:t>
            </a:r>
          </a:p>
          <a:p>
            <a:pPr marL="641350" lvl="2" indent="-184150">
              <a:spcBef>
                <a:spcPct val="40000"/>
              </a:spcBef>
            </a:pPr>
            <a:r>
              <a:rPr lang="en-US" sz="1600" dirty="0" smtClean="0">
                <a:latin typeface="Arial"/>
                <a:cs typeface="Arial"/>
              </a:rPr>
              <a:t>		</a:t>
            </a:r>
            <a:r>
              <a:rPr lang="el-GR" sz="1600" dirty="0" smtClean="0">
                <a:latin typeface="Arial"/>
                <a:cs typeface="Arial"/>
              </a:rPr>
              <a:t> </a:t>
            </a:r>
            <a:r>
              <a:rPr lang="en-US" sz="1600" dirty="0" smtClean="0">
                <a:latin typeface="Arial"/>
                <a:cs typeface="Arial"/>
              </a:rPr>
              <a:t>	</a:t>
            </a:r>
            <a:r>
              <a:rPr lang="el-GR" sz="1600" dirty="0" smtClean="0">
                <a:latin typeface="Arial"/>
                <a:cs typeface="Arial"/>
              </a:rPr>
              <a:t>ν</a:t>
            </a:r>
            <a:r>
              <a:rPr lang="en-US" sz="1600" dirty="0" smtClean="0">
                <a:latin typeface="Arial"/>
                <a:cs typeface="Arial"/>
              </a:rPr>
              <a:t> is the kinematic viscosity of the fluid  in ft</a:t>
            </a:r>
            <a:r>
              <a:rPr lang="en-US" sz="1600" baseline="30000" dirty="0" smtClean="0">
                <a:latin typeface="Arial"/>
                <a:cs typeface="Arial"/>
              </a:rPr>
              <a:t>2</a:t>
            </a:r>
            <a:r>
              <a:rPr lang="en-US" sz="1600" dirty="0" smtClean="0">
                <a:latin typeface="Arial"/>
                <a:cs typeface="Arial"/>
              </a:rPr>
              <a:t>/s</a:t>
            </a:r>
            <a:endParaRPr lang="en-US" dirty="0" smtClean="0">
              <a:latin typeface="Arial"/>
              <a:cs typeface="Arial"/>
            </a:endParaRPr>
          </a:p>
          <a:p>
            <a:pPr marL="184150" lvl="1" indent="-184150">
              <a:spcBef>
                <a:spcPct val="40000"/>
              </a:spcBef>
            </a:pPr>
            <a:r>
              <a:rPr lang="en-US" dirty="0" err="1" smtClean="0">
                <a:latin typeface="Arial"/>
                <a:cs typeface="Arial"/>
              </a:rPr>
              <a:t>Rn</a:t>
            </a:r>
            <a:r>
              <a:rPr lang="en-US" dirty="0" smtClean="0">
                <a:latin typeface="Arial"/>
                <a:cs typeface="Arial"/>
              </a:rPr>
              <a:t> = 2.87E7 for full scale rotor blade tip with TSR = 10</a:t>
            </a:r>
          </a:p>
          <a:p>
            <a:pPr marL="184150" lvl="1" indent="-184150">
              <a:spcBef>
                <a:spcPct val="40000"/>
              </a:spcBef>
            </a:pPr>
            <a:r>
              <a:rPr lang="en-US" dirty="0" err="1" smtClean="0">
                <a:latin typeface="Arial"/>
                <a:cs typeface="Arial"/>
              </a:rPr>
              <a:t>Rn</a:t>
            </a:r>
            <a:r>
              <a:rPr lang="en-US" dirty="0" smtClean="0">
                <a:latin typeface="Arial"/>
                <a:cs typeface="Arial"/>
              </a:rPr>
              <a:t> = 2.79E4 for the Froude scaled rotor blade tip</a:t>
            </a:r>
          </a:p>
          <a:p>
            <a:pPr marL="184150" lvl="1" indent="-184150">
              <a:spcBef>
                <a:spcPct val="40000"/>
              </a:spcBef>
            </a:pPr>
            <a:r>
              <a:rPr lang="en-US" dirty="0" smtClean="0">
                <a:latin typeface="Arial"/>
                <a:cs typeface="Arial"/>
              </a:rPr>
              <a:t>Thus, the model scale rotor blade hydrodynamic generated forces may not scale correctly since the ratio in </a:t>
            </a:r>
            <a:r>
              <a:rPr lang="en-US" dirty="0" err="1" smtClean="0">
                <a:latin typeface="Arial"/>
                <a:cs typeface="Arial"/>
              </a:rPr>
              <a:t>Rn</a:t>
            </a:r>
            <a:r>
              <a:rPr lang="en-US" dirty="0" smtClean="0">
                <a:latin typeface="Arial"/>
                <a:cs typeface="Arial"/>
              </a:rPr>
              <a:t> values is a factor of 1,000. This could change the lift and drag coefficient values that are based on </a:t>
            </a:r>
            <a:r>
              <a:rPr lang="en-US" dirty="0" err="1" smtClean="0">
                <a:latin typeface="Arial"/>
                <a:cs typeface="Arial"/>
              </a:rPr>
              <a:t>Rn</a:t>
            </a:r>
            <a:r>
              <a:rPr lang="en-US" dirty="0" smtClean="0">
                <a:latin typeface="Arial"/>
                <a:cs typeface="Arial"/>
              </a:rPr>
              <a:t> effects.  These differences in measured rotor lift and drag forces could effect the platform stability since rotor drag is a major contributor to the overall platform force.</a:t>
            </a:r>
            <a:endParaRPr lang="en-US" u="sng"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58371" name="Footer Placeholder 2"/>
          <p:cNvSpPr>
            <a:spLocks noGrp="1"/>
          </p:cNvSpPr>
          <p:nvPr>
            <p:ph type="ftr" sz="quarter" idx="11"/>
          </p:nvPr>
        </p:nvSpPr>
        <p:spPr>
          <a:noFill/>
        </p:spPr>
        <p:txBody>
          <a:bodyPr/>
          <a:lstStyle/>
          <a:p>
            <a:endParaRPr lang="en-US" dirty="0" smtClean="0">
              <a:latin typeface="Times New Roman" pitchFamily="18" charset="0"/>
            </a:endParaRPr>
          </a:p>
        </p:txBody>
      </p:sp>
      <p:sp>
        <p:nvSpPr>
          <p:cNvPr id="58372"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endParaRPr lang="en-US" sz="3200" dirty="0">
              <a:solidFill>
                <a:srgbClr val="0000CC"/>
              </a:solidFill>
            </a:endParaRPr>
          </a:p>
        </p:txBody>
      </p:sp>
      <p:sp>
        <p:nvSpPr>
          <p:cNvPr id="19464" name="Rectangle 6"/>
          <p:cNvSpPr>
            <a:spLocks noChangeArrowheads="1"/>
          </p:cNvSpPr>
          <p:nvPr/>
        </p:nvSpPr>
        <p:spPr bwMode="auto">
          <a:xfrm>
            <a:off x="533400" y="1371600"/>
            <a:ext cx="7924800" cy="4495800"/>
          </a:xfrm>
          <a:prstGeom prst="rect">
            <a:avLst/>
          </a:prstGeom>
          <a:noFill/>
          <a:ln w="9525">
            <a:noFill/>
            <a:miter lim="800000"/>
            <a:headEnd/>
            <a:tailEnd/>
          </a:ln>
        </p:spPr>
        <p:txBody>
          <a:bodyPr/>
          <a:lstStyle/>
          <a:p>
            <a:pPr marL="109538" indent="-109538">
              <a:spcBef>
                <a:spcPct val="20000"/>
              </a:spcBef>
              <a:buFontTx/>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635000" lvl="1" indent="-177800">
              <a:spcBef>
                <a:spcPct val="20000"/>
              </a:spcBef>
              <a:buFont typeface="Arial" pitchFamily="34" charset="0"/>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566738" lvl="1"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566738" lvl="1" indent="-109538">
              <a:spcBef>
                <a:spcPct val="20000"/>
              </a:spcBef>
              <a:defRPr/>
            </a:pPr>
            <a:endParaRPr lang="en-US" sz="2000" dirty="0">
              <a:cs typeface="Arial" charset="0"/>
            </a:endParaRPr>
          </a:p>
          <a:p>
            <a:pPr marL="109538" indent="-109538">
              <a:spcBef>
                <a:spcPct val="20000"/>
              </a:spcBef>
              <a:buFontTx/>
              <a:buChar char="•"/>
              <a:defRPr/>
            </a:pPr>
            <a:endParaRPr lang="en-US" sz="2000" dirty="0">
              <a:cs typeface="Arial" charset="0"/>
            </a:endParaRPr>
          </a:p>
          <a:p>
            <a:pPr marL="109538" indent="-109538">
              <a:spcBef>
                <a:spcPct val="20000"/>
              </a:spcBef>
              <a:buFont typeface="Arial" pitchFamily="34" charset="0"/>
              <a:buChar char="•"/>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4822" name="Slide Number Placeholder 3"/>
          <p:cNvSpPr>
            <a:spLocks noGrp="1"/>
          </p:cNvSpPr>
          <p:nvPr>
            <p:ph type="sldNum" sz="quarter" idx="12"/>
          </p:nvPr>
        </p:nvSpPr>
        <p:spPr/>
        <p:txBody>
          <a:bodyPr/>
          <a:lstStyle/>
          <a:p>
            <a:pPr>
              <a:defRPr/>
            </a:pPr>
            <a:endParaRPr lang="en-US" dirty="0" smtClean="0"/>
          </a:p>
          <a:p>
            <a:pPr>
              <a:defRPr/>
            </a:pPr>
            <a:fld id="{4DD42956-9D0F-47C6-A7A8-D1D4977C7E65}" type="slidenum">
              <a:rPr lang="en-US" dirty="0" smtClean="0"/>
              <a:pPr>
                <a:defRPr/>
              </a:pPr>
              <a:t>51</a:t>
            </a:fld>
            <a:endParaRPr lang="en-US" dirty="0" smtClean="0"/>
          </a:p>
        </p:txBody>
      </p:sp>
      <p:sp>
        <p:nvSpPr>
          <p:cNvPr id="8" name="Rectangle 7"/>
          <p:cNvSpPr/>
          <p:nvPr/>
        </p:nvSpPr>
        <p:spPr>
          <a:xfrm>
            <a:off x="762000" y="1676400"/>
            <a:ext cx="7696200" cy="3391698"/>
          </a:xfrm>
          <a:prstGeom prst="rect">
            <a:avLst/>
          </a:prstGeom>
        </p:spPr>
        <p:txBody>
          <a:bodyPr wrap="square">
            <a:spAutoFit/>
          </a:bodyPr>
          <a:lstStyle/>
          <a:p>
            <a:pPr marL="184150" lvl="1" indent="-184150">
              <a:spcBef>
                <a:spcPct val="40000"/>
              </a:spcBef>
            </a:pPr>
            <a:r>
              <a:rPr lang="en-US" dirty="0" smtClean="0"/>
              <a:t>In order to obtain the correct drag force on the model the nacelle/rotor assembly will be equipped with a motor/</a:t>
            </a:r>
            <a:r>
              <a:rPr lang="en-US" dirty="0" err="1" smtClean="0"/>
              <a:t>tach</a:t>
            </a:r>
            <a:r>
              <a:rPr lang="en-US" dirty="0" smtClean="0"/>
              <a:t>/encoder that will power the rotor blades and accurately measure the rotor rpm.</a:t>
            </a:r>
          </a:p>
          <a:p>
            <a:pPr marL="184150" lvl="1" indent="-184150">
              <a:spcBef>
                <a:spcPct val="40000"/>
              </a:spcBef>
            </a:pPr>
            <a:r>
              <a:rPr lang="en-US" dirty="0" smtClean="0"/>
              <a:t>The nacelle/rotor assembly will be capture towed in the basin mounted to a force measuring sensor that will record the drag load of the assembly as a function of rotor blade rpm.  The rpm that matches the scaled full-scale rotor drag force at the speed of interest will be used for the platform testing.  This ensures the correct rotor drag forces will be exerted on the platform for stability evaluations.</a:t>
            </a:r>
          </a:p>
          <a:p>
            <a:pPr marL="641350" lvl="2" indent="-184150">
              <a:spcBef>
                <a:spcPct val="40000"/>
              </a:spcBef>
              <a:buFont typeface="Wingdings" pitchFamily="2" charset="2"/>
              <a:buChar char="§"/>
            </a:pPr>
            <a:endParaRPr lang="en-US" dirty="0" smtClean="0"/>
          </a:p>
          <a:p>
            <a:pPr lvl="1"/>
            <a:endParaRPr lang="en-US" sz="2000" dirty="0">
              <a:solidFill>
                <a:srgbClr val="272255"/>
              </a:solidFill>
              <a:latin typeface="Century Gothic"/>
              <a:cs typeface="Century Gothic"/>
            </a:endParaRPr>
          </a:p>
        </p:txBody>
      </p:sp>
      <p:sp>
        <p:nvSpPr>
          <p:cNvPr id="9" name="Rectangle 2"/>
          <p:cNvSpPr>
            <a:spLocks noChangeArrowheads="1"/>
          </p:cNvSpPr>
          <p:nvPr/>
        </p:nvSpPr>
        <p:spPr bwMode="auto">
          <a:xfrm>
            <a:off x="685800" y="304800"/>
            <a:ext cx="6400800" cy="914400"/>
          </a:xfrm>
          <a:prstGeom prst="rect">
            <a:avLst/>
          </a:prstGeom>
          <a:noFill/>
          <a:ln w="9525">
            <a:noFill/>
            <a:miter lim="800000"/>
            <a:headEnd/>
            <a:tailEnd/>
          </a:ln>
        </p:spPr>
        <p:txBody>
          <a:bodyPr anchor="ctr"/>
          <a:lstStyle/>
          <a:p>
            <a:pPr algn="ctr"/>
            <a:r>
              <a:rPr lang="en-US" sz="2000" b="1" dirty="0" smtClean="0">
                <a:solidFill>
                  <a:srgbClr val="0070C0"/>
                </a:solidFill>
              </a:rPr>
              <a:t>Model Test </a:t>
            </a:r>
            <a:r>
              <a:rPr lang="en-US" sz="2000" b="1" dirty="0" err="1" smtClean="0">
                <a:solidFill>
                  <a:srgbClr val="0070C0"/>
                </a:solidFill>
              </a:rPr>
              <a:t>Reynold’s</a:t>
            </a:r>
            <a:r>
              <a:rPr lang="en-US" sz="2000" b="1" dirty="0" smtClean="0">
                <a:solidFill>
                  <a:srgbClr val="0070C0"/>
                </a:solidFill>
              </a:rPr>
              <a:t> Number Scaling Effects</a:t>
            </a:r>
            <a:endParaRPr lang="en-US" sz="2000" b="1" dirty="0">
              <a:solidFill>
                <a:srgbClr val="0070C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sz="1200" dirty="0" smtClean="0"/>
          </a:p>
          <a:p>
            <a:pPr>
              <a:defRPr/>
            </a:pPr>
            <a:r>
              <a:rPr lang="en-US" sz="1200" dirty="0" smtClean="0"/>
              <a:t>04/24/2012</a:t>
            </a:r>
            <a:endParaRPr lang="en-US" sz="1200" dirty="0"/>
          </a:p>
        </p:txBody>
      </p:sp>
      <p:sp>
        <p:nvSpPr>
          <p:cNvPr id="58371" name="Footer Placeholder 2"/>
          <p:cNvSpPr>
            <a:spLocks noGrp="1"/>
          </p:cNvSpPr>
          <p:nvPr>
            <p:ph type="ftr" sz="quarter" idx="11"/>
          </p:nvPr>
        </p:nvSpPr>
        <p:spPr>
          <a:noFill/>
        </p:spPr>
        <p:txBody>
          <a:bodyPr/>
          <a:lstStyle/>
          <a:p>
            <a:endParaRPr lang="en-US" dirty="0" smtClean="0">
              <a:latin typeface="Times New Roman" pitchFamily="18" charset="0"/>
            </a:endParaRPr>
          </a:p>
        </p:txBody>
      </p:sp>
      <p:sp>
        <p:nvSpPr>
          <p:cNvPr id="58372"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endParaRPr lang="en-US" sz="3200" dirty="0">
              <a:solidFill>
                <a:srgbClr val="0000CC"/>
              </a:solidFill>
            </a:endParaRPr>
          </a:p>
        </p:txBody>
      </p:sp>
      <p:sp>
        <p:nvSpPr>
          <p:cNvPr id="19464" name="Rectangle 6"/>
          <p:cNvSpPr>
            <a:spLocks noChangeArrowheads="1"/>
          </p:cNvSpPr>
          <p:nvPr/>
        </p:nvSpPr>
        <p:spPr bwMode="auto">
          <a:xfrm>
            <a:off x="533400" y="1371600"/>
            <a:ext cx="7924800" cy="4495800"/>
          </a:xfrm>
          <a:prstGeom prst="rect">
            <a:avLst/>
          </a:prstGeom>
          <a:noFill/>
          <a:ln w="9525">
            <a:noFill/>
            <a:miter lim="800000"/>
            <a:headEnd/>
            <a:tailEnd/>
          </a:ln>
        </p:spPr>
        <p:txBody>
          <a:bodyPr/>
          <a:lstStyle/>
          <a:p>
            <a:pPr marL="109538" indent="-109538">
              <a:spcBef>
                <a:spcPct val="20000"/>
              </a:spcBef>
              <a:buFontTx/>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635000" lvl="1" indent="-177800">
              <a:spcBef>
                <a:spcPct val="20000"/>
              </a:spcBef>
              <a:buFont typeface="Arial" pitchFamily="34" charset="0"/>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566738" lvl="1"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566738" lvl="1" indent="-109538">
              <a:spcBef>
                <a:spcPct val="20000"/>
              </a:spcBef>
              <a:defRPr/>
            </a:pPr>
            <a:endParaRPr lang="en-US" sz="2000" dirty="0">
              <a:cs typeface="Arial" charset="0"/>
            </a:endParaRPr>
          </a:p>
          <a:p>
            <a:pPr marL="109538" indent="-109538">
              <a:spcBef>
                <a:spcPct val="20000"/>
              </a:spcBef>
              <a:buFontTx/>
              <a:buChar char="•"/>
              <a:defRPr/>
            </a:pPr>
            <a:endParaRPr lang="en-US" sz="2000" dirty="0">
              <a:cs typeface="Arial" charset="0"/>
            </a:endParaRPr>
          </a:p>
          <a:p>
            <a:pPr marL="109538" indent="-109538">
              <a:spcBef>
                <a:spcPct val="20000"/>
              </a:spcBef>
              <a:buFont typeface="Arial" pitchFamily="34" charset="0"/>
              <a:buChar char="•"/>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4822" name="Slide Number Placeholder 3"/>
          <p:cNvSpPr>
            <a:spLocks noGrp="1"/>
          </p:cNvSpPr>
          <p:nvPr>
            <p:ph type="sldNum" sz="quarter" idx="12"/>
          </p:nvPr>
        </p:nvSpPr>
        <p:spPr/>
        <p:txBody>
          <a:bodyPr/>
          <a:lstStyle/>
          <a:p>
            <a:pPr>
              <a:defRPr/>
            </a:pPr>
            <a:endParaRPr lang="en-US" dirty="0" smtClean="0"/>
          </a:p>
          <a:p>
            <a:pPr>
              <a:defRPr/>
            </a:pPr>
            <a:fld id="{4DD42956-9D0F-47C6-A7A8-D1D4977C7E65}" type="slidenum">
              <a:rPr lang="en-US" dirty="0" smtClean="0"/>
              <a:pPr>
                <a:defRPr/>
              </a:pPr>
              <a:t>52</a:t>
            </a:fld>
            <a:endParaRPr lang="en-US" dirty="0" smtClean="0"/>
          </a:p>
        </p:txBody>
      </p:sp>
      <p:sp>
        <p:nvSpPr>
          <p:cNvPr id="7" name="Rectangle 2"/>
          <p:cNvSpPr>
            <a:spLocks noChangeArrowheads="1"/>
          </p:cNvSpPr>
          <p:nvPr/>
        </p:nvSpPr>
        <p:spPr bwMode="auto">
          <a:xfrm>
            <a:off x="685800" y="304800"/>
            <a:ext cx="6400800" cy="914400"/>
          </a:xfrm>
          <a:prstGeom prst="rect">
            <a:avLst/>
          </a:prstGeom>
          <a:noFill/>
          <a:ln w="9525">
            <a:noFill/>
            <a:miter lim="800000"/>
            <a:headEnd/>
            <a:tailEnd/>
          </a:ln>
        </p:spPr>
        <p:txBody>
          <a:bodyPr anchor="ctr"/>
          <a:lstStyle/>
          <a:p>
            <a:pPr algn="ctr"/>
            <a:r>
              <a:rPr lang="en-US" sz="2800" b="1" dirty="0" smtClean="0">
                <a:solidFill>
                  <a:srgbClr val="0070C0"/>
                </a:solidFill>
              </a:rPr>
              <a:t>Scale Model Testing</a:t>
            </a:r>
            <a:endParaRPr lang="en-US" sz="2800" b="1" dirty="0">
              <a:solidFill>
                <a:srgbClr val="0070C0"/>
              </a:solidFill>
            </a:endParaRPr>
          </a:p>
        </p:txBody>
      </p:sp>
      <p:sp>
        <p:nvSpPr>
          <p:cNvPr id="8" name="Rectangle 7"/>
          <p:cNvSpPr/>
          <p:nvPr/>
        </p:nvSpPr>
        <p:spPr>
          <a:xfrm>
            <a:off x="762000" y="1676400"/>
            <a:ext cx="7696200" cy="4542782"/>
          </a:xfrm>
          <a:prstGeom prst="rect">
            <a:avLst/>
          </a:prstGeom>
        </p:spPr>
        <p:txBody>
          <a:bodyPr wrap="square">
            <a:spAutoFit/>
          </a:bodyPr>
          <a:lstStyle/>
          <a:p>
            <a:pPr marL="184150" lvl="1" indent="-184150">
              <a:spcBef>
                <a:spcPct val="40000"/>
              </a:spcBef>
              <a:buFont typeface="Wingdings" pitchFamily="2" charset="2"/>
              <a:buChar char="§"/>
            </a:pPr>
            <a:r>
              <a:rPr lang="en-US" dirty="0" smtClean="0"/>
              <a:t>Tow tank testing scheduled for 10 September – 28 September 2012</a:t>
            </a:r>
          </a:p>
          <a:p>
            <a:pPr marL="184150" lvl="1" indent="-184150">
              <a:spcBef>
                <a:spcPct val="40000"/>
              </a:spcBef>
              <a:buFont typeface="Wingdings" pitchFamily="2" charset="2"/>
              <a:buChar char="§"/>
            </a:pPr>
            <a:r>
              <a:rPr lang="en-US" dirty="0" smtClean="0"/>
              <a:t>Testing consists of the following test scenarios:</a:t>
            </a:r>
          </a:p>
          <a:p>
            <a:pPr marL="641350" lvl="2" indent="-184150">
              <a:spcBef>
                <a:spcPct val="40000"/>
              </a:spcBef>
            </a:pPr>
            <a:r>
              <a:rPr lang="en-US" dirty="0" smtClean="0"/>
              <a:t>1.  Single nacelle/rotor assembly drag calibration</a:t>
            </a:r>
          </a:p>
          <a:p>
            <a:pPr marL="641350" lvl="2" indent="-184150">
              <a:spcBef>
                <a:spcPct val="40000"/>
              </a:spcBef>
            </a:pPr>
            <a:r>
              <a:rPr lang="en-US" dirty="0" smtClean="0"/>
              <a:t>2.  Captured model testing using build-up method</a:t>
            </a:r>
          </a:p>
          <a:p>
            <a:pPr marL="1257300" lvl="3" indent="-342900">
              <a:spcBef>
                <a:spcPct val="40000"/>
              </a:spcBef>
              <a:buFont typeface="+mj-lt"/>
              <a:buAutoNum type="alphaLcParenR"/>
            </a:pPr>
            <a:r>
              <a:rPr lang="en-US" sz="1600" dirty="0" smtClean="0"/>
              <a:t>Measure 6 DOF forces and moments of the platform using a pitch and yaw adjustable apparatus mounted on a submerged strut/sting</a:t>
            </a:r>
          </a:p>
          <a:p>
            <a:pPr marL="1257300" lvl="3" indent="-342900">
              <a:spcBef>
                <a:spcPct val="40000"/>
              </a:spcBef>
              <a:buFont typeface="+mj-lt"/>
              <a:buAutoNum type="alphaLcParenR"/>
            </a:pPr>
            <a:r>
              <a:rPr lang="en-US" sz="1600" dirty="0" smtClean="0"/>
              <a:t>Support Structure (Truss) only</a:t>
            </a:r>
          </a:p>
          <a:p>
            <a:pPr marL="1257300" lvl="3" indent="-342900">
              <a:spcBef>
                <a:spcPct val="40000"/>
              </a:spcBef>
              <a:buFont typeface="+mj-lt"/>
              <a:buAutoNum type="alphaLcParenR"/>
            </a:pPr>
            <a:r>
              <a:rPr lang="en-US" sz="1600" dirty="0" smtClean="0"/>
              <a:t>Truss + nacelles (4ea, no rotor blades)</a:t>
            </a:r>
          </a:p>
          <a:p>
            <a:pPr marL="1257300" lvl="3" indent="-342900">
              <a:spcBef>
                <a:spcPct val="40000"/>
              </a:spcBef>
              <a:buFont typeface="+mj-lt"/>
              <a:buAutoNum type="alphaLcParenR"/>
            </a:pPr>
            <a:r>
              <a:rPr lang="en-US" sz="1600" dirty="0" smtClean="0"/>
              <a:t>Truss + nacelles  (4ea) + rotor blades (4 sets)</a:t>
            </a:r>
          </a:p>
          <a:p>
            <a:pPr marL="1257300" lvl="3" indent="-342900">
              <a:spcBef>
                <a:spcPct val="40000"/>
              </a:spcBef>
              <a:buFont typeface="+mj-lt"/>
              <a:buAutoNum type="alphaLcParenR"/>
            </a:pPr>
            <a:r>
              <a:rPr lang="en-US" sz="1600" dirty="0" smtClean="0"/>
              <a:t>Pitch angle variation -25° to +25°</a:t>
            </a:r>
          </a:p>
          <a:p>
            <a:pPr marL="1257300" lvl="3" indent="-342900">
              <a:spcBef>
                <a:spcPct val="40000"/>
              </a:spcBef>
              <a:buFont typeface="+mj-lt"/>
              <a:buAutoNum type="alphaLcParenR"/>
            </a:pPr>
            <a:r>
              <a:rPr lang="en-US" sz="1600" dirty="0" smtClean="0"/>
              <a:t>Yaw angle variation -40° to +40°</a:t>
            </a:r>
          </a:p>
          <a:p>
            <a:pPr marL="184150" lvl="1" indent="-184150">
              <a:spcBef>
                <a:spcPct val="40000"/>
              </a:spcBef>
              <a:buFont typeface="Wingdings" pitchFamily="2" charset="2"/>
              <a:buChar char="§"/>
            </a:pPr>
            <a:endParaRPr lang="en-US" dirty="0" smtClean="0"/>
          </a:p>
          <a:p>
            <a:pPr lvl="1"/>
            <a:endParaRPr lang="en-US" sz="2000" dirty="0">
              <a:solidFill>
                <a:srgbClr val="272255"/>
              </a:solidFill>
              <a:latin typeface="Century Gothic"/>
              <a:cs typeface="Century Gothic"/>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58371" name="Footer Placeholder 2"/>
          <p:cNvSpPr>
            <a:spLocks noGrp="1"/>
          </p:cNvSpPr>
          <p:nvPr>
            <p:ph type="ftr" sz="quarter" idx="11"/>
          </p:nvPr>
        </p:nvSpPr>
        <p:spPr>
          <a:noFill/>
        </p:spPr>
        <p:txBody>
          <a:bodyPr/>
          <a:lstStyle/>
          <a:p>
            <a:endParaRPr lang="en-US" dirty="0" smtClean="0">
              <a:latin typeface="Times New Roman" pitchFamily="18" charset="0"/>
            </a:endParaRPr>
          </a:p>
        </p:txBody>
      </p:sp>
      <p:sp>
        <p:nvSpPr>
          <p:cNvPr id="58372"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endParaRPr lang="en-US" sz="3200" dirty="0">
              <a:solidFill>
                <a:srgbClr val="0000CC"/>
              </a:solidFill>
            </a:endParaRPr>
          </a:p>
        </p:txBody>
      </p:sp>
      <p:sp>
        <p:nvSpPr>
          <p:cNvPr id="19464" name="Rectangle 6"/>
          <p:cNvSpPr>
            <a:spLocks noChangeArrowheads="1"/>
          </p:cNvSpPr>
          <p:nvPr/>
        </p:nvSpPr>
        <p:spPr bwMode="auto">
          <a:xfrm>
            <a:off x="533400" y="1371600"/>
            <a:ext cx="7924800" cy="4495800"/>
          </a:xfrm>
          <a:prstGeom prst="rect">
            <a:avLst/>
          </a:prstGeom>
          <a:noFill/>
          <a:ln w="9525">
            <a:noFill/>
            <a:miter lim="800000"/>
            <a:headEnd/>
            <a:tailEnd/>
          </a:ln>
        </p:spPr>
        <p:txBody>
          <a:bodyPr/>
          <a:lstStyle/>
          <a:p>
            <a:pPr marL="109538" indent="-109538">
              <a:spcBef>
                <a:spcPct val="20000"/>
              </a:spcBef>
              <a:buFontTx/>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635000" lvl="1" indent="-177800">
              <a:spcBef>
                <a:spcPct val="20000"/>
              </a:spcBef>
              <a:buFont typeface="Arial" pitchFamily="34" charset="0"/>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566738" lvl="1"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566738" lvl="1" indent="-109538">
              <a:spcBef>
                <a:spcPct val="20000"/>
              </a:spcBef>
              <a:defRPr/>
            </a:pPr>
            <a:endParaRPr lang="en-US" sz="2000" dirty="0">
              <a:cs typeface="Arial" charset="0"/>
            </a:endParaRPr>
          </a:p>
          <a:p>
            <a:pPr marL="109538" indent="-109538">
              <a:spcBef>
                <a:spcPct val="20000"/>
              </a:spcBef>
              <a:buFontTx/>
              <a:buChar char="•"/>
              <a:defRPr/>
            </a:pPr>
            <a:endParaRPr lang="en-US" sz="2000" dirty="0">
              <a:cs typeface="Arial" charset="0"/>
            </a:endParaRPr>
          </a:p>
          <a:p>
            <a:pPr marL="109538" indent="-109538">
              <a:spcBef>
                <a:spcPct val="20000"/>
              </a:spcBef>
              <a:buFont typeface="Arial" pitchFamily="34" charset="0"/>
              <a:buChar char="•"/>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4822" name="Slide Number Placeholder 3"/>
          <p:cNvSpPr>
            <a:spLocks noGrp="1"/>
          </p:cNvSpPr>
          <p:nvPr>
            <p:ph type="sldNum" sz="quarter" idx="12"/>
          </p:nvPr>
        </p:nvSpPr>
        <p:spPr/>
        <p:txBody>
          <a:bodyPr/>
          <a:lstStyle/>
          <a:p>
            <a:pPr>
              <a:defRPr/>
            </a:pPr>
            <a:endParaRPr lang="en-US" dirty="0" smtClean="0"/>
          </a:p>
          <a:p>
            <a:pPr>
              <a:defRPr/>
            </a:pPr>
            <a:fld id="{4DD42956-9D0F-47C6-A7A8-D1D4977C7E65}" type="slidenum">
              <a:rPr lang="en-US" dirty="0" smtClean="0"/>
              <a:pPr>
                <a:defRPr/>
              </a:pPr>
              <a:t>53</a:t>
            </a:fld>
            <a:endParaRPr lang="en-US" dirty="0" smtClean="0"/>
          </a:p>
        </p:txBody>
      </p:sp>
      <p:sp>
        <p:nvSpPr>
          <p:cNvPr id="7" name="Rectangle 2"/>
          <p:cNvSpPr>
            <a:spLocks noChangeArrowheads="1"/>
          </p:cNvSpPr>
          <p:nvPr/>
        </p:nvSpPr>
        <p:spPr bwMode="auto">
          <a:xfrm>
            <a:off x="685800" y="304800"/>
            <a:ext cx="6400800" cy="914400"/>
          </a:xfrm>
          <a:prstGeom prst="rect">
            <a:avLst/>
          </a:prstGeom>
          <a:noFill/>
          <a:ln w="9525">
            <a:noFill/>
            <a:miter lim="800000"/>
            <a:headEnd/>
            <a:tailEnd/>
          </a:ln>
        </p:spPr>
        <p:txBody>
          <a:bodyPr anchor="ctr"/>
          <a:lstStyle/>
          <a:p>
            <a:pPr algn="ctr"/>
            <a:r>
              <a:rPr lang="en-US" sz="2800" b="1" dirty="0" smtClean="0">
                <a:solidFill>
                  <a:srgbClr val="0070C0"/>
                </a:solidFill>
              </a:rPr>
              <a:t>Scale Model Testing</a:t>
            </a:r>
            <a:endParaRPr lang="en-US" sz="2800" b="1" dirty="0">
              <a:solidFill>
                <a:srgbClr val="0070C0"/>
              </a:solidFill>
            </a:endParaRPr>
          </a:p>
        </p:txBody>
      </p:sp>
      <p:sp>
        <p:nvSpPr>
          <p:cNvPr id="8" name="Rectangle 7"/>
          <p:cNvSpPr/>
          <p:nvPr/>
        </p:nvSpPr>
        <p:spPr>
          <a:xfrm>
            <a:off x="762000" y="1676400"/>
            <a:ext cx="7696200" cy="4665893"/>
          </a:xfrm>
          <a:prstGeom prst="rect">
            <a:avLst/>
          </a:prstGeom>
        </p:spPr>
        <p:txBody>
          <a:bodyPr wrap="square">
            <a:spAutoFit/>
          </a:bodyPr>
          <a:lstStyle/>
          <a:p>
            <a:pPr marL="184150" lvl="1" indent="-184150">
              <a:spcBef>
                <a:spcPct val="40000"/>
              </a:spcBef>
              <a:buFont typeface="Arial" pitchFamily="34" charset="0"/>
              <a:buChar char="•"/>
            </a:pPr>
            <a:r>
              <a:rPr lang="en-US" dirty="0" smtClean="0"/>
              <a:t>Testing scenarios (cont’d):</a:t>
            </a:r>
            <a:endParaRPr lang="en-US" u="sng" dirty="0" smtClean="0"/>
          </a:p>
          <a:p>
            <a:pPr marL="641350" lvl="2" indent="-184150">
              <a:spcBef>
                <a:spcPct val="40000"/>
              </a:spcBef>
            </a:pPr>
            <a:r>
              <a:rPr lang="en-US" dirty="0" smtClean="0"/>
              <a:t>3.  Free-towing of the C-Plane platform using a simulated mooring system</a:t>
            </a:r>
          </a:p>
          <a:p>
            <a:pPr marL="1257300" lvl="3" indent="-342900">
              <a:spcBef>
                <a:spcPct val="40000"/>
              </a:spcBef>
              <a:buFont typeface="+mj-lt"/>
              <a:buAutoNum type="alphaLcParenR"/>
            </a:pPr>
            <a:r>
              <a:rPr lang="en-US" sz="1600" dirty="0" smtClean="0"/>
              <a:t>Free-tow of the platform may be performed with the model inverted and the simulated mooring lines anchored to the underside of the tow carriage.  Model ballasting and the effects of gravity and buoyancy will need to be investigated for feasibility for the inverted mode.  With this test method changing the locations of the mooring lines would be simple and can simulate off-axis current directions.</a:t>
            </a:r>
          </a:p>
          <a:p>
            <a:pPr marL="1257300" lvl="3" indent="-342900">
              <a:spcBef>
                <a:spcPct val="40000"/>
              </a:spcBef>
              <a:buFont typeface="+mj-lt"/>
              <a:buAutoNum type="alphaLcParenR"/>
            </a:pPr>
            <a:r>
              <a:rPr lang="en-US" sz="1600" dirty="0" smtClean="0"/>
              <a:t>Free-tow of the upright platform using a framework protruding into the water to anchor the mooring lines.   Gravity and buoyancy effects are acting in the proper manner for stability assessment.  Performing off-axis test conditions may be more difficult.</a:t>
            </a:r>
          </a:p>
          <a:p>
            <a:pPr marL="800100" lvl="2" indent="-342900">
              <a:spcBef>
                <a:spcPct val="40000"/>
              </a:spcBef>
            </a:pPr>
            <a:r>
              <a:rPr lang="en-US" dirty="0" smtClean="0"/>
              <a:t>4.  Develop a flow blockage rig to install in front of one rotor to simulate reduced flow through the rotor disk and to induce yaw</a:t>
            </a:r>
          </a:p>
          <a:p>
            <a:pPr lvl="1"/>
            <a:endParaRPr lang="en-US" sz="2000" dirty="0">
              <a:solidFill>
                <a:srgbClr val="272255"/>
              </a:solidFill>
              <a:latin typeface="Century Gothic"/>
              <a:cs typeface="Century Gothic"/>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58371" name="Footer Placeholder 2"/>
          <p:cNvSpPr>
            <a:spLocks noGrp="1"/>
          </p:cNvSpPr>
          <p:nvPr>
            <p:ph type="ftr" sz="quarter" idx="11"/>
          </p:nvPr>
        </p:nvSpPr>
        <p:spPr>
          <a:noFill/>
        </p:spPr>
        <p:txBody>
          <a:bodyPr/>
          <a:lstStyle/>
          <a:p>
            <a:endParaRPr lang="en-US" dirty="0" smtClean="0">
              <a:latin typeface="Times New Roman" pitchFamily="18" charset="0"/>
            </a:endParaRPr>
          </a:p>
        </p:txBody>
      </p:sp>
      <p:sp>
        <p:nvSpPr>
          <p:cNvPr id="58372"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endParaRPr lang="en-US" sz="3200" dirty="0">
              <a:solidFill>
                <a:srgbClr val="0000CC"/>
              </a:solidFill>
            </a:endParaRPr>
          </a:p>
        </p:txBody>
      </p:sp>
      <p:sp>
        <p:nvSpPr>
          <p:cNvPr id="19464" name="Rectangle 6"/>
          <p:cNvSpPr>
            <a:spLocks noChangeArrowheads="1"/>
          </p:cNvSpPr>
          <p:nvPr/>
        </p:nvSpPr>
        <p:spPr bwMode="auto">
          <a:xfrm>
            <a:off x="533400" y="1371600"/>
            <a:ext cx="7924800" cy="4495800"/>
          </a:xfrm>
          <a:prstGeom prst="rect">
            <a:avLst/>
          </a:prstGeom>
          <a:noFill/>
          <a:ln w="9525">
            <a:noFill/>
            <a:miter lim="800000"/>
            <a:headEnd/>
            <a:tailEnd/>
          </a:ln>
        </p:spPr>
        <p:txBody>
          <a:bodyPr/>
          <a:lstStyle/>
          <a:p>
            <a:pPr marL="109538" indent="-109538">
              <a:spcBef>
                <a:spcPct val="20000"/>
              </a:spcBef>
              <a:buFontTx/>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635000" lvl="1" indent="-177800">
              <a:spcBef>
                <a:spcPct val="20000"/>
              </a:spcBef>
              <a:buFont typeface="Arial" pitchFamily="34" charset="0"/>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566738" lvl="1"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566738" lvl="1" indent="-109538">
              <a:spcBef>
                <a:spcPct val="20000"/>
              </a:spcBef>
              <a:defRPr/>
            </a:pPr>
            <a:endParaRPr lang="en-US" sz="2000" dirty="0">
              <a:cs typeface="Arial" charset="0"/>
            </a:endParaRPr>
          </a:p>
          <a:p>
            <a:pPr marL="109538" indent="-109538">
              <a:spcBef>
                <a:spcPct val="20000"/>
              </a:spcBef>
              <a:buFontTx/>
              <a:buChar char="•"/>
              <a:defRPr/>
            </a:pPr>
            <a:endParaRPr lang="en-US" sz="2000" dirty="0">
              <a:cs typeface="Arial" charset="0"/>
            </a:endParaRPr>
          </a:p>
          <a:p>
            <a:pPr marL="109538" indent="-109538">
              <a:spcBef>
                <a:spcPct val="20000"/>
              </a:spcBef>
              <a:buFont typeface="Arial" pitchFamily="34" charset="0"/>
              <a:buChar char="•"/>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4822" name="Slide Number Placeholder 3"/>
          <p:cNvSpPr>
            <a:spLocks noGrp="1"/>
          </p:cNvSpPr>
          <p:nvPr>
            <p:ph type="sldNum" sz="quarter" idx="12"/>
          </p:nvPr>
        </p:nvSpPr>
        <p:spPr/>
        <p:txBody>
          <a:bodyPr/>
          <a:lstStyle/>
          <a:p>
            <a:pPr>
              <a:defRPr/>
            </a:pPr>
            <a:endParaRPr lang="en-US" dirty="0" smtClean="0"/>
          </a:p>
          <a:p>
            <a:pPr>
              <a:defRPr/>
            </a:pPr>
            <a:fld id="{4DD42956-9D0F-47C6-A7A8-D1D4977C7E65}" type="slidenum">
              <a:rPr lang="en-US" dirty="0" smtClean="0"/>
              <a:pPr>
                <a:defRPr/>
              </a:pPr>
              <a:t>54</a:t>
            </a:fld>
            <a:endParaRPr lang="en-US" dirty="0" smtClean="0"/>
          </a:p>
        </p:txBody>
      </p:sp>
      <p:sp>
        <p:nvSpPr>
          <p:cNvPr id="7" name="Rectangle 2"/>
          <p:cNvSpPr>
            <a:spLocks noChangeArrowheads="1"/>
          </p:cNvSpPr>
          <p:nvPr/>
        </p:nvSpPr>
        <p:spPr bwMode="auto">
          <a:xfrm>
            <a:off x="685800" y="304800"/>
            <a:ext cx="6400800" cy="914400"/>
          </a:xfrm>
          <a:prstGeom prst="rect">
            <a:avLst/>
          </a:prstGeom>
          <a:noFill/>
          <a:ln w="9525">
            <a:noFill/>
            <a:miter lim="800000"/>
            <a:headEnd/>
            <a:tailEnd/>
          </a:ln>
        </p:spPr>
        <p:txBody>
          <a:bodyPr anchor="ctr"/>
          <a:lstStyle/>
          <a:p>
            <a:pPr algn="ctr"/>
            <a:r>
              <a:rPr lang="en-US" sz="2800" b="1" dirty="0" smtClean="0">
                <a:solidFill>
                  <a:srgbClr val="0070C0"/>
                </a:solidFill>
              </a:rPr>
              <a:t>Scale Model Testing</a:t>
            </a:r>
            <a:endParaRPr lang="en-US" sz="2800" b="1" dirty="0">
              <a:solidFill>
                <a:srgbClr val="0070C0"/>
              </a:solidFill>
            </a:endParaRPr>
          </a:p>
        </p:txBody>
      </p:sp>
      <p:sp>
        <p:nvSpPr>
          <p:cNvPr id="8" name="Rectangle 7"/>
          <p:cNvSpPr/>
          <p:nvPr/>
        </p:nvSpPr>
        <p:spPr>
          <a:xfrm>
            <a:off x="762000" y="1676400"/>
            <a:ext cx="7696200" cy="3533275"/>
          </a:xfrm>
          <a:prstGeom prst="rect">
            <a:avLst/>
          </a:prstGeom>
        </p:spPr>
        <p:txBody>
          <a:bodyPr wrap="square">
            <a:spAutoFit/>
          </a:bodyPr>
          <a:lstStyle/>
          <a:p>
            <a:pPr marL="342900" lvl="1" indent="-342900">
              <a:spcBef>
                <a:spcPct val="40000"/>
              </a:spcBef>
              <a:buFont typeface="Arial" pitchFamily="34" charset="0"/>
              <a:buChar char="•"/>
            </a:pPr>
            <a:r>
              <a:rPr lang="en-US" dirty="0" smtClean="0"/>
              <a:t>Data Analysis</a:t>
            </a:r>
          </a:p>
          <a:p>
            <a:pPr marL="800100" lvl="2" indent="-342900">
              <a:spcBef>
                <a:spcPct val="40000"/>
              </a:spcBef>
              <a:buFont typeface="+mj-lt"/>
              <a:buAutoNum type="arabicParenR"/>
            </a:pPr>
            <a:r>
              <a:rPr lang="en-US" sz="1600" dirty="0" smtClean="0"/>
              <a:t>Forces and moment data obtained from testing will be used to predict the full scale forces and moments acting on the platform</a:t>
            </a:r>
          </a:p>
          <a:p>
            <a:pPr marL="800100" lvl="2" indent="-342900">
              <a:spcBef>
                <a:spcPct val="40000"/>
              </a:spcBef>
              <a:buFont typeface="+mj-lt"/>
              <a:buAutoNum type="arabicParenR"/>
            </a:pPr>
            <a:r>
              <a:rPr lang="en-US" sz="1600" dirty="0" smtClean="0"/>
              <a:t>Forces and moments data plotted with respect to pitch and yaw angle will be used to compute hydrodynamic coefficients for comparison with analysis coefficients used to predict platform stability.  Stability analyses will be recomputed using revised coefficients.</a:t>
            </a:r>
          </a:p>
          <a:p>
            <a:pPr marL="800100" lvl="2" indent="-342900">
              <a:spcBef>
                <a:spcPct val="40000"/>
              </a:spcBef>
              <a:buFont typeface="+mj-lt"/>
              <a:buAutoNum type="arabicParenR"/>
            </a:pPr>
            <a:r>
              <a:rPr lang="en-US" sz="1600" dirty="0" smtClean="0"/>
              <a:t>Video from the free-tow testing will be reviewed for platform behavior indicating instability regions.</a:t>
            </a:r>
          </a:p>
          <a:p>
            <a:pPr marL="800100" lvl="2" indent="-342900">
              <a:spcBef>
                <a:spcPct val="40000"/>
              </a:spcBef>
              <a:buFont typeface="+mj-lt"/>
              <a:buAutoNum type="arabicParenR"/>
            </a:pPr>
            <a:r>
              <a:rPr lang="en-US" sz="1600" dirty="0" smtClean="0"/>
              <a:t>Above data analysis will be used to feed design changes to the prior to Critical Design Review and increase the TRL</a:t>
            </a:r>
            <a:endParaRPr lang="en-US" dirty="0" smtClean="0"/>
          </a:p>
          <a:p>
            <a:pPr lvl="1"/>
            <a:endParaRPr lang="en-US" sz="2000" dirty="0">
              <a:solidFill>
                <a:srgbClr val="272255"/>
              </a:solidFill>
              <a:latin typeface="Century Gothic"/>
              <a:cs typeface="Century Gothic"/>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58371" name="Footer Placeholder 2"/>
          <p:cNvSpPr>
            <a:spLocks noGrp="1"/>
          </p:cNvSpPr>
          <p:nvPr>
            <p:ph type="ftr" sz="quarter" idx="11"/>
          </p:nvPr>
        </p:nvSpPr>
        <p:spPr>
          <a:noFill/>
        </p:spPr>
        <p:txBody>
          <a:bodyPr/>
          <a:lstStyle/>
          <a:p>
            <a:endParaRPr lang="en-US" dirty="0" smtClean="0">
              <a:latin typeface="Times New Roman" pitchFamily="18" charset="0"/>
            </a:endParaRPr>
          </a:p>
        </p:txBody>
      </p:sp>
      <p:sp>
        <p:nvSpPr>
          <p:cNvPr id="58372"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endParaRPr lang="en-US" sz="3200" dirty="0">
              <a:solidFill>
                <a:srgbClr val="0000CC"/>
              </a:solidFill>
            </a:endParaRPr>
          </a:p>
        </p:txBody>
      </p:sp>
      <p:sp>
        <p:nvSpPr>
          <p:cNvPr id="19464" name="Rectangle 6"/>
          <p:cNvSpPr>
            <a:spLocks noChangeArrowheads="1"/>
          </p:cNvSpPr>
          <p:nvPr/>
        </p:nvSpPr>
        <p:spPr bwMode="auto">
          <a:xfrm>
            <a:off x="533400" y="1371600"/>
            <a:ext cx="7924800" cy="4495800"/>
          </a:xfrm>
          <a:prstGeom prst="rect">
            <a:avLst/>
          </a:prstGeom>
          <a:noFill/>
          <a:ln w="9525">
            <a:noFill/>
            <a:miter lim="800000"/>
            <a:headEnd/>
            <a:tailEnd/>
          </a:ln>
        </p:spPr>
        <p:txBody>
          <a:bodyPr/>
          <a:lstStyle/>
          <a:p>
            <a:pPr marL="109538" indent="-109538">
              <a:spcBef>
                <a:spcPct val="20000"/>
              </a:spcBef>
              <a:buFontTx/>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635000" lvl="1" indent="-177800">
              <a:spcBef>
                <a:spcPct val="20000"/>
              </a:spcBef>
              <a:buFont typeface="Arial" pitchFamily="34" charset="0"/>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566738" lvl="1"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566738" lvl="1" indent="-109538">
              <a:spcBef>
                <a:spcPct val="20000"/>
              </a:spcBef>
              <a:defRPr/>
            </a:pPr>
            <a:endParaRPr lang="en-US" sz="2000" dirty="0">
              <a:cs typeface="Arial" charset="0"/>
            </a:endParaRPr>
          </a:p>
          <a:p>
            <a:pPr marL="109538" indent="-109538">
              <a:spcBef>
                <a:spcPct val="20000"/>
              </a:spcBef>
              <a:buFontTx/>
              <a:buChar char="•"/>
              <a:defRPr/>
            </a:pPr>
            <a:endParaRPr lang="en-US" sz="2000" dirty="0">
              <a:cs typeface="Arial" charset="0"/>
            </a:endParaRPr>
          </a:p>
          <a:p>
            <a:pPr marL="109538" indent="-109538">
              <a:spcBef>
                <a:spcPct val="20000"/>
              </a:spcBef>
              <a:buFont typeface="Arial" pitchFamily="34" charset="0"/>
              <a:buChar char="•"/>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4822" name="Slide Number Placeholder 3"/>
          <p:cNvSpPr>
            <a:spLocks noGrp="1"/>
          </p:cNvSpPr>
          <p:nvPr>
            <p:ph type="sldNum" sz="quarter" idx="12"/>
          </p:nvPr>
        </p:nvSpPr>
        <p:spPr/>
        <p:txBody>
          <a:bodyPr/>
          <a:lstStyle/>
          <a:p>
            <a:pPr>
              <a:defRPr/>
            </a:pPr>
            <a:endParaRPr lang="en-US" dirty="0" smtClean="0"/>
          </a:p>
          <a:p>
            <a:pPr>
              <a:defRPr/>
            </a:pPr>
            <a:fld id="{4DD42956-9D0F-47C6-A7A8-D1D4977C7E65}" type="slidenum">
              <a:rPr lang="en-US" dirty="0" smtClean="0"/>
              <a:pPr>
                <a:defRPr/>
              </a:pPr>
              <a:t>55</a:t>
            </a:fld>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sz="1200" dirty="0" smtClean="0"/>
          </a:p>
          <a:p>
            <a:pPr>
              <a:defRPr/>
            </a:pPr>
            <a:r>
              <a:rPr lang="en-US" sz="1200" dirty="0" smtClean="0"/>
              <a:t>04/24/2012</a:t>
            </a:r>
            <a:endParaRPr lang="en-US" sz="1200" dirty="0"/>
          </a:p>
        </p:txBody>
      </p:sp>
      <p:sp>
        <p:nvSpPr>
          <p:cNvPr id="58371" name="Footer Placeholder 2"/>
          <p:cNvSpPr>
            <a:spLocks noGrp="1"/>
          </p:cNvSpPr>
          <p:nvPr>
            <p:ph type="ftr" sz="quarter" idx="11"/>
          </p:nvPr>
        </p:nvSpPr>
        <p:spPr>
          <a:noFill/>
        </p:spPr>
        <p:txBody>
          <a:bodyPr/>
          <a:lstStyle/>
          <a:p>
            <a:endParaRPr lang="en-US" sz="1100" dirty="0" smtClean="0">
              <a:latin typeface="Times New Roman" pitchFamily="18" charset="0"/>
            </a:endParaRPr>
          </a:p>
          <a:p>
            <a:endParaRPr lang="en-US" dirty="0" smtClean="0">
              <a:latin typeface="Times New Roman" pitchFamily="18" charset="0"/>
            </a:endParaRPr>
          </a:p>
        </p:txBody>
      </p:sp>
      <p:sp>
        <p:nvSpPr>
          <p:cNvPr id="58372"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endParaRPr lang="en-US" sz="3200" dirty="0">
              <a:solidFill>
                <a:srgbClr val="0000CC"/>
              </a:solidFill>
            </a:endParaRPr>
          </a:p>
        </p:txBody>
      </p:sp>
      <p:sp>
        <p:nvSpPr>
          <p:cNvPr id="19464" name="Rectangle 6"/>
          <p:cNvSpPr>
            <a:spLocks noChangeArrowheads="1"/>
          </p:cNvSpPr>
          <p:nvPr/>
        </p:nvSpPr>
        <p:spPr bwMode="auto">
          <a:xfrm>
            <a:off x="533400" y="1371600"/>
            <a:ext cx="7924800" cy="4495800"/>
          </a:xfrm>
          <a:prstGeom prst="rect">
            <a:avLst/>
          </a:prstGeom>
          <a:noFill/>
          <a:ln w="9525">
            <a:noFill/>
            <a:miter lim="800000"/>
            <a:headEnd/>
            <a:tailEnd/>
          </a:ln>
        </p:spPr>
        <p:txBody>
          <a:bodyPr/>
          <a:lstStyle/>
          <a:p>
            <a:pPr marL="109538" indent="-109538">
              <a:spcBef>
                <a:spcPct val="20000"/>
              </a:spcBef>
              <a:buFontTx/>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635000" lvl="1" indent="-177800">
              <a:spcBef>
                <a:spcPct val="20000"/>
              </a:spcBef>
              <a:buFont typeface="Arial" pitchFamily="34" charset="0"/>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566738" lvl="1"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566738" lvl="1" indent="-109538">
              <a:spcBef>
                <a:spcPct val="20000"/>
              </a:spcBef>
              <a:defRPr/>
            </a:pPr>
            <a:endParaRPr lang="en-US" sz="2000" dirty="0">
              <a:cs typeface="Arial" charset="0"/>
            </a:endParaRPr>
          </a:p>
          <a:p>
            <a:pPr marL="109538" indent="-109538">
              <a:spcBef>
                <a:spcPct val="20000"/>
              </a:spcBef>
              <a:buFontTx/>
              <a:buChar char="•"/>
              <a:defRPr/>
            </a:pPr>
            <a:endParaRPr lang="en-US" sz="2000" dirty="0">
              <a:cs typeface="Arial" charset="0"/>
            </a:endParaRPr>
          </a:p>
          <a:p>
            <a:pPr marL="109538" indent="-109538">
              <a:spcBef>
                <a:spcPct val="20000"/>
              </a:spcBef>
              <a:buFont typeface="Arial" pitchFamily="34" charset="0"/>
              <a:buChar char="•"/>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4822" name="Slide Number Placeholder 3"/>
          <p:cNvSpPr>
            <a:spLocks noGrp="1"/>
          </p:cNvSpPr>
          <p:nvPr>
            <p:ph type="sldNum" sz="quarter" idx="12"/>
          </p:nvPr>
        </p:nvSpPr>
        <p:spPr/>
        <p:txBody>
          <a:bodyPr/>
          <a:lstStyle/>
          <a:p>
            <a:pPr>
              <a:defRPr/>
            </a:pPr>
            <a:endParaRPr lang="en-US" dirty="0" smtClean="0"/>
          </a:p>
          <a:p>
            <a:pPr>
              <a:defRPr/>
            </a:pPr>
            <a:fld id="{4DD42956-9D0F-47C6-A7A8-D1D4977C7E65}" type="slidenum">
              <a:rPr lang="en-US" dirty="0" smtClean="0"/>
              <a:pPr>
                <a:defRPr/>
              </a:pPr>
              <a:t>56</a:t>
            </a:fld>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58371" name="Footer Placeholder 2"/>
          <p:cNvSpPr>
            <a:spLocks noGrp="1"/>
          </p:cNvSpPr>
          <p:nvPr>
            <p:ph type="ftr" sz="quarter" idx="11"/>
          </p:nvPr>
        </p:nvSpPr>
        <p:spPr>
          <a:noFill/>
        </p:spPr>
        <p:txBody>
          <a:bodyPr/>
          <a:lstStyle/>
          <a:p>
            <a:endParaRPr lang="en-US" dirty="0" smtClean="0">
              <a:latin typeface="Times New Roman" pitchFamily="18" charset="0"/>
            </a:endParaRPr>
          </a:p>
        </p:txBody>
      </p:sp>
      <p:sp>
        <p:nvSpPr>
          <p:cNvPr id="58372"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endParaRPr lang="en-US" sz="3200" dirty="0">
              <a:solidFill>
                <a:srgbClr val="0000CC"/>
              </a:solidFill>
            </a:endParaRPr>
          </a:p>
        </p:txBody>
      </p:sp>
      <p:sp>
        <p:nvSpPr>
          <p:cNvPr id="19464" name="Rectangle 6"/>
          <p:cNvSpPr>
            <a:spLocks noChangeArrowheads="1"/>
          </p:cNvSpPr>
          <p:nvPr/>
        </p:nvSpPr>
        <p:spPr bwMode="auto">
          <a:xfrm>
            <a:off x="533400" y="1371600"/>
            <a:ext cx="7924800" cy="4495800"/>
          </a:xfrm>
          <a:prstGeom prst="rect">
            <a:avLst/>
          </a:prstGeom>
          <a:noFill/>
          <a:ln w="9525">
            <a:noFill/>
            <a:miter lim="800000"/>
            <a:headEnd/>
            <a:tailEnd/>
          </a:ln>
        </p:spPr>
        <p:txBody>
          <a:bodyPr/>
          <a:lstStyle/>
          <a:p>
            <a:pPr marL="109538" indent="-109538">
              <a:spcBef>
                <a:spcPct val="20000"/>
              </a:spcBef>
              <a:buFontTx/>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635000" lvl="1" indent="-177800">
              <a:spcBef>
                <a:spcPct val="20000"/>
              </a:spcBef>
              <a:buFont typeface="Arial" pitchFamily="34" charset="0"/>
              <a:buChar char="•"/>
              <a:defRPr/>
            </a:pPr>
            <a:endParaRPr lang="en-US" sz="2000" dirty="0">
              <a:cs typeface="Arial" charset="0"/>
            </a:endParaRPr>
          </a:p>
          <a:p>
            <a:pPr marL="177800" indent="-177800">
              <a:spcBef>
                <a:spcPct val="20000"/>
              </a:spcBef>
              <a:buFont typeface="Arial" pitchFamily="34" charset="0"/>
              <a:buChar char="–"/>
              <a:defRPr/>
            </a:pPr>
            <a:endParaRPr lang="en-US" sz="2000" dirty="0">
              <a:cs typeface="Arial" charset="0"/>
            </a:endParaRPr>
          </a:p>
          <a:p>
            <a:pPr marL="566738" lvl="1"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566738" lvl="1" indent="-109538">
              <a:spcBef>
                <a:spcPct val="20000"/>
              </a:spcBef>
              <a:defRPr/>
            </a:pPr>
            <a:endParaRPr lang="en-US" sz="2000" dirty="0">
              <a:cs typeface="Arial" charset="0"/>
            </a:endParaRPr>
          </a:p>
          <a:p>
            <a:pPr marL="109538" indent="-109538">
              <a:spcBef>
                <a:spcPct val="20000"/>
              </a:spcBef>
              <a:buFontTx/>
              <a:buChar char="•"/>
              <a:defRPr/>
            </a:pPr>
            <a:endParaRPr lang="en-US" sz="2000" dirty="0">
              <a:cs typeface="Arial" charset="0"/>
            </a:endParaRPr>
          </a:p>
          <a:p>
            <a:pPr marL="109538" indent="-109538">
              <a:spcBef>
                <a:spcPct val="20000"/>
              </a:spcBef>
              <a:buFont typeface="Arial" pitchFamily="34" charset="0"/>
              <a:buChar char="•"/>
              <a:defRPr/>
            </a:pPr>
            <a:endParaRPr lang="en-US" sz="2000" dirty="0">
              <a:cs typeface="Arial" charset="0"/>
            </a:endParaRP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34822" name="Slide Number Placeholder 3"/>
          <p:cNvSpPr>
            <a:spLocks noGrp="1"/>
          </p:cNvSpPr>
          <p:nvPr>
            <p:ph type="sldNum" sz="quarter" idx="12"/>
          </p:nvPr>
        </p:nvSpPr>
        <p:spPr/>
        <p:txBody>
          <a:bodyPr/>
          <a:lstStyle/>
          <a:p>
            <a:pPr>
              <a:defRPr/>
            </a:pPr>
            <a:endParaRPr lang="en-US" dirty="0" smtClean="0"/>
          </a:p>
          <a:p>
            <a:pPr>
              <a:defRPr/>
            </a:pPr>
            <a:fld id="{4DD42956-9D0F-47C6-A7A8-D1D4977C7E65}" type="slidenum">
              <a:rPr lang="en-US" dirty="0" smtClean="0"/>
              <a:pPr>
                <a:defRPr/>
              </a:pPr>
              <a:t>57</a:t>
            </a:fld>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21507" name="Footer Placeholder 2"/>
          <p:cNvSpPr>
            <a:spLocks noGrp="1"/>
          </p:cNvSpPr>
          <p:nvPr>
            <p:ph type="ftr" sz="quarter" idx="11"/>
          </p:nvPr>
        </p:nvSpPr>
        <p:spPr>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21508" name="Rectangle 2"/>
          <p:cNvSpPr>
            <a:spLocks noChangeArrowheads="1"/>
          </p:cNvSpPr>
          <p:nvPr/>
        </p:nvSpPr>
        <p:spPr bwMode="auto">
          <a:xfrm>
            <a:off x="838200" y="152400"/>
            <a:ext cx="5867400" cy="914400"/>
          </a:xfrm>
          <a:prstGeom prst="rect">
            <a:avLst/>
          </a:prstGeom>
          <a:noFill/>
          <a:ln w="9525">
            <a:noFill/>
            <a:miter lim="800000"/>
            <a:headEnd/>
            <a:tailEnd/>
          </a:ln>
        </p:spPr>
        <p:txBody>
          <a:bodyPr anchor="ctr"/>
          <a:lstStyle/>
          <a:p>
            <a:pPr algn="ctr"/>
            <a:r>
              <a:rPr lang="en-US" sz="2800" dirty="0">
                <a:solidFill>
                  <a:srgbClr val="0000CC"/>
                </a:solidFill>
              </a:rPr>
              <a:t>DCAB ANALYSIS </a:t>
            </a:r>
          </a:p>
          <a:p>
            <a:pPr algn="ctr"/>
            <a:r>
              <a:rPr lang="en-US" sz="2800" dirty="0">
                <a:solidFill>
                  <a:srgbClr val="0000CC"/>
                </a:solidFill>
              </a:rPr>
              <a:t>CABLE-BODY SIMULATION</a:t>
            </a:r>
          </a:p>
        </p:txBody>
      </p:sp>
      <p:sp>
        <p:nvSpPr>
          <p:cNvPr id="21509" name="Rectangle 3"/>
          <p:cNvSpPr>
            <a:spLocks noChangeArrowheads="1"/>
          </p:cNvSpPr>
          <p:nvPr/>
        </p:nvSpPr>
        <p:spPr bwMode="auto">
          <a:xfrm>
            <a:off x="228600" y="1295400"/>
            <a:ext cx="8915400" cy="5257800"/>
          </a:xfrm>
          <a:prstGeom prst="rect">
            <a:avLst/>
          </a:prstGeom>
          <a:solidFill>
            <a:schemeClr val="bg1"/>
          </a:solidFill>
          <a:ln w="9525">
            <a:noFill/>
            <a:miter lim="800000"/>
            <a:headEnd/>
            <a:tailEnd/>
          </a:ln>
        </p:spPr>
        <p:txBody>
          <a:bodyPr wrap="none" anchor="ctr"/>
          <a:lstStyle/>
          <a:p>
            <a:endParaRPr lang="en-US" sz="1600"/>
          </a:p>
        </p:txBody>
      </p:sp>
      <p:sp>
        <p:nvSpPr>
          <p:cNvPr id="19464" name="Rectangle 6"/>
          <p:cNvSpPr>
            <a:spLocks noChangeArrowheads="1"/>
          </p:cNvSpPr>
          <p:nvPr/>
        </p:nvSpPr>
        <p:spPr bwMode="auto">
          <a:xfrm>
            <a:off x="533400" y="1371600"/>
            <a:ext cx="7924800" cy="5105400"/>
          </a:xfrm>
          <a:prstGeom prst="rect">
            <a:avLst/>
          </a:prstGeom>
          <a:noFill/>
          <a:ln w="9525">
            <a:noFill/>
            <a:miter lim="800000"/>
            <a:headEnd/>
            <a:tailEnd/>
          </a:ln>
        </p:spPr>
        <p:txBody>
          <a:bodyPr/>
          <a:lstStyle/>
          <a:p>
            <a:pPr marL="109538" indent="-109538">
              <a:spcBef>
                <a:spcPct val="20000"/>
              </a:spcBef>
              <a:buFontTx/>
              <a:buChar char="•"/>
              <a:defRPr/>
            </a:pPr>
            <a:r>
              <a:rPr lang="en-US" sz="2000" dirty="0">
                <a:cs typeface="Arial" charset="0"/>
              </a:rPr>
              <a:t>TOW PLATFORM MOTIONS</a:t>
            </a:r>
          </a:p>
          <a:p>
            <a:pPr marL="409575" lvl="1" indent="-185738">
              <a:spcBef>
                <a:spcPct val="20000"/>
              </a:spcBef>
              <a:buFontTx/>
              <a:buChar char="–"/>
              <a:defRPr/>
            </a:pPr>
            <a:r>
              <a:rPr lang="en-US" dirty="0">
                <a:cs typeface="Arial" charset="0"/>
              </a:rPr>
              <a:t>EXTERNAL DATA FILE OR</a:t>
            </a:r>
          </a:p>
          <a:p>
            <a:pPr marL="409575" lvl="1" indent="-185738">
              <a:spcBef>
                <a:spcPct val="20000"/>
              </a:spcBef>
              <a:buFontTx/>
              <a:buChar char="–"/>
              <a:defRPr/>
            </a:pPr>
            <a:r>
              <a:rPr lang="en-US" dirty="0">
                <a:cs typeface="Arial" charset="0"/>
              </a:rPr>
              <a:t>INPUT COMMANDS</a:t>
            </a:r>
          </a:p>
          <a:p>
            <a:pPr marL="109538" indent="-109538">
              <a:spcBef>
                <a:spcPct val="20000"/>
              </a:spcBef>
              <a:buFontTx/>
              <a:buChar char="•"/>
              <a:defRPr/>
            </a:pPr>
            <a:r>
              <a:rPr lang="en-US" sz="2000" dirty="0">
                <a:cs typeface="Arial" charset="0"/>
              </a:rPr>
              <a:t>MOORED TOWPOINTS</a:t>
            </a:r>
          </a:p>
          <a:p>
            <a:pPr marL="409575" lvl="1" indent="-185738">
              <a:spcBef>
                <a:spcPct val="20000"/>
              </a:spcBef>
              <a:buFontTx/>
              <a:buChar char="–"/>
              <a:defRPr/>
            </a:pPr>
            <a:r>
              <a:rPr lang="en-US" dirty="0">
                <a:cs typeface="Arial" charset="0"/>
              </a:rPr>
              <a:t>CURRENTS VARYING WITH TIME/DEPTH</a:t>
            </a:r>
          </a:p>
          <a:p>
            <a:pPr marL="409575" lvl="1" indent="-185738">
              <a:spcBef>
                <a:spcPct val="20000"/>
              </a:spcBef>
              <a:buFontTx/>
              <a:buChar char="–"/>
              <a:defRPr/>
            </a:pPr>
            <a:r>
              <a:rPr lang="en-US" dirty="0">
                <a:cs typeface="Arial" charset="0"/>
              </a:rPr>
              <a:t>TURBULENCE CHARACERISTICS (TBD)</a:t>
            </a:r>
          </a:p>
          <a:p>
            <a:pPr marL="409575" lvl="1" indent="-185738">
              <a:spcBef>
                <a:spcPct val="20000"/>
              </a:spcBef>
              <a:buFontTx/>
              <a:buChar char="–"/>
              <a:defRPr/>
            </a:pPr>
            <a:r>
              <a:rPr lang="en-US" dirty="0">
                <a:cs typeface="Arial" charset="0"/>
              </a:rPr>
              <a:t>SINGLE TOWPOINT, WITH 2</a:t>
            </a:r>
            <a:r>
              <a:rPr lang="en-US" baseline="30000" dirty="0">
                <a:cs typeface="Arial" charset="0"/>
              </a:rPr>
              <a:t>ND</a:t>
            </a:r>
            <a:r>
              <a:rPr lang="en-US" dirty="0">
                <a:cs typeface="Arial" charset="0"/>
              </a:rPr>
              <a:t> AVAILABLE (WILL BE EXTENDED TO MULTIPLE TOWPOINTS)</a:t>
            </a:r>
          </a:p>
          <a:p>
            <a:pPr marL="109538" indent="-109538">
              <a:spcBef>
                <a:spcPct val="20000"/>
              </a:spcBef>
              <a:buFontTx/>
              <a:buChar char="•"/>
              <a:defRPr/>
            </a:pPr>
            <a:r>
              <a:rPr lang="en-US" sz="2000" dirty="0">
                <a:cs typeface="Arial" charset="0"/>
              </a:rPr>
              <a:t>WAVES – 1</a:t>
            </a:r>
            <a:r>
              <a:rPr lang="en-US" sz="2000" baseline="30000" dirty="0">
                <a:cs typeface="Arial" charset="0"/>
              </a:rPr>
              <a:t>ST</a:t>
            </a:r>
            <a:r>
              <a:rPr lang="en-US" sz="2000" dirty="0">
                <a:cs typeface="Arial" charset="0"/>
              </a:rPr>
              <a:t> ORDER, PIERSON MOSKOWITZ OR BRETCHNEIDER</a:t>
            </a:r>
          </a:p>
          <a:p>
            <a:pPr marL="109538" indent="-109538">
              <a:spcBef>
                <a:spcPct val="20000"/>
              </a:spcBef>
              <a:buFontTx/>
              <a:buChar char="•"/>
              <a:defRPr/>
            </a:pPr>
            <a:r>
              <a:rPr lang="en-US" sz="2000" dirty="0">
                <a:cs typeface="Arial" charset="0"/>
              </a:rPr>
              <a:t>BUOY HYDRODYNAMIC MODEL</a:t>
            </a:r>
          </a:p>
          <a:p>
            <a:pPr marL="109538" indent="-109538">
              <a:spcBef>
                <a:spcPct val="20000"/>
              </a:spcBef>
              <a:buFontTx/>
              <a:buChar char="•"/>
              <a:defRPr/>
            </a:pPr>
            <a:r>
              <a:rPr lang="en-US" sz="2000" dirty="0">
                <a:cs typeface="Arial" charset="0"/>
              </a:rPr>
              <a:t>CABLE HYDRODYNAMIC MODEL</a:t>
            </a:r>
          </a:p>
          <a:p>
            <a:pPr marL="109538" indent="-109538">
              <a:spcBef>
                <a:spcPct val="20000"/>
              </a:spcBef>
              <a:buFontTx/>
              <a:buChar char="•"/>
              <a:defRPr/>
            </a:pPr>
            <a:r>
              <a:rPr lang="en-US" sz="2000" dirty="0">
                <a:cs typeface="Arial" charset="0"/>
              </a:rPr>
              <a:t>SIMULATION PROCESS</a:t>
            </a:r>
          </a:p>
          <a:p>
            <a:pPr marL="109538" indent="-109538">
              <a:spcBef>
                <a:spcPct val="20000"/>
              </a:spcBef>
              <a:buFontTx/>
              <a:buChar char="•"/>
              <a:defRPr/>
            </a:pPr>
            <a:r>
              <a:rPr lang="en-US" sz="2000" dirty="0">
                <a:cs typeface="Arial" charset="0"/>
              </a:rPr>
              <a:t>WINCH MODEL – TYPICALLY INCLUDES CONTROL SYSTEM</a:t>
            </a:r>
          </a:p>
          <a:p>
            <a:pPr marL="109538" indent="-109538">
              <a:spcBef>
                <a:spcPct val="20000"/>
              </a:spcBef>
              <a:buFontTx/>
              <a:buChar char="•"/>
              <a:defRPr/>
            </a:pPr>
            <a:r>
              <a:rPr lang="en-US" sz="2000" dirty="0">
                <a:cs typeface="Arial" charset="0"/>
              </a:rPr>
              <a:t>DESCRIBED IN REPORT CARDEROCKDIV-92/003, APRIL 1992</a:t>
            </a:r>
          </a:p>
          <a:p>
            <a:pPr marL="109538" indent="-109538">
              <a:spcBef>
                <a:spcPct val="20000"/>
              </a:spcBef>
              <a:buFontTx/>
              <a:buChar char="•"/>
              <a:defRPr/>
            </a:pPr>
            <a:endParaRPr lang="en-US" sz="2000" dirty="0">
              <a:cs typeface="Arial" charset="0"/>
            </a:endParaRPr>
          </a:p>
          <a:p>
            <a:pPr marL="109538" indent="-109538">
              <a:spcBef>
                <a:spcPct val="20000"/>
              </a:spcBef>
              <a:buFontTx/>
              <a:buChar char="•"/>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21511" name="Slide Number Placeholder 3"/>
          <p:cNvSpPr>
            <a:spLocks noGrp="1"/>
          </p:cNvSpPr>
          <p:nvPr>
            <p:ph type="sldNum" sz="quarter" idx="12"/>
          </p:nvPr>
        </p:nvSpPr>
        <p:spPr/>
        <p:txBody>
          <a:bodyPr/>
          <a:lstStyle/>
          <a:p>
            <a:pPr>
              <a:defRPr/>
            </a:pPr>
            <a:endParaRPr lang="en-US" dirty="0" smtClean="0"/>
          </a:p>
          <a:p>
            <a:pPr>
              <a:defRPr/>
            </a:pPr>
            <a:fld id="{8B6B0BE9-CC58-4356-AF8D-E1951401475A}" type="slidenum">
              <a:rPr lang="en-US" dirty="0" smtClean="0"/>
              <a:pPr>
                <a:defRPr/>
              </a:pPr>
              <a:t>6</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22531" name="Footer Placeholder 2"/>
          <p:cNvSpPr>
            <a:spLocks noGrp="1"/>
          </p:cNvSpPr>
          <p:nvPr>
            <p:ph type="ftr" sz="quarter" idx="11"/>
          </p:nvPr>
        </p:nvSpPr>
        <p:spPr>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22532" name="Rectangle 2"/>
          <p:cNvSpPr>
            <a:spLocks noChangeArrowheads="1"/>
          </p:cNvSpPr>
          <p:nvPr/>
        </p:nvSpPr>
        <p:spPr bwMode="auto">
          <a:xfrm>
            <a:off x="685800" y="152400"/>
            <a:ext cx="6248400" cy="914400"/>
          </a:xfrm>
          <a:prstGeom prst="rect">
            <a:avLst/>
          </a:prstGeom>
          <a:noFill/>
          <a:ln w="9525">
            <a:noFill/>
            <a:miter lim="800000"/>
            <a:headEnd/>
            <a:tailEnd/>
          </a:ln>
        </p:spPr>
        <p:txBody>
          <a:bodyPr anchor="ctr"/>
          <a:lstStyle/>
          <a:p>
            <a:pPr algn="ctr"/>
            <a:r>
              <a:rPr lang="en-US" sz="2800" dirty="0">
                <a:solidFill>
                  <a:srgbClr val="0000CC"/>
                </a:solidFill>
              </a:rPr>
              <a:t>DCAB ANALYSIS </a:t>
            </a:r>
          </a:p>
          <a:p>
            <a:pPr algn="ctr"/>
            <a:r>
              <a:rPr lang="en-US" sz="2800" dirty="0">
                <a:solidFill>
                  <a:srgbClr val="0000CC"/>
                </a:solidFill>
              </a:rPr>
              <a:t>VEHICLE COORDINATES</a:t>
            </a:r>
          </a:p>
        </p:txBody>
      </p:sp>
      <p:sp>
        <p:nvSpPr>
          <p:cNvPr id="22533" name="Rectangle 3"/>
          <p:cNvSpPr>
            <a:spLocks noChangeArrowheads="1"/>
          </p:cNvSpPr>
          <p:nvPr/>
        </p:nvSpPr>
        <p:spPr bwMode="auto">
          <a:xfrm>
            <a:off x="228600" y="1295400"/>
            <a:ext cx="8915400" cy="5105400"/>
          </a:xfrm>
          <a:prstGeom prst="rect">
            <a:avLst/>
          </a:prstGeom>
          <a:solidFill>
            <a:schemeClr val="bg1"/>
          </a:solidFill>
          <a:ln w="9525">
            <a:noFill/>
            <a:miter lim="800000"/>
            <a:headEnd/>
            <a:tailEnd/>
          </a:ln>
        </p:spPr>
        <p:txBody>
          <a:bodyPr wrap="none" anchor="ctr"/>
          <a:lstStyle/>
          <a:p>
            <a:endParaRPr lang="en-US"/>
          </a:p>
        </p:txBody>
      </p:sp>
      <p:sp>
        <p:nvSpPr>
          <p:cNvPr id="19464" name="Rectangle 6"/>
          <p:cNvSpPr>
            <a:spLocks noChangeArrowheads="1"/>
          </p:cNvSpPr>
          <p:nvPr/>
        </p:nvSpPr>
        <p:spPr bwMode="auto">
          <a:xfrm>
            <a:off x="609600" y="1600200"/>
            <a:ext cx="7924800" cy="990600"/>
          </a:xfrm>
          <a:prstGeom prst="rect">
            <a:avLst/>
          </a:prstGeom>
          <a:noFill/>
          <a:ln w="9525">
            <a:noFill/>
            <a:miter lim="800000"/>
            <a:headEnd/>
            <a:tailEnd/>
          </a:ln>
        </p:spPr>
        <p:txBody>
          <a:bodyPr/>
          <a:lstStyle/>
          <a:p>
            <a:pPr marL="109538" indent="-109538">
              <a:spcBef>
                <a:spcPct val="20000"/>
              </a:spcBef>
              <a:buFontTx/>
              <a:buChar char="•"/>
              <a:defRPr/>
            </a:pPr>
            <a:r>
              <a:rPr lang="en-US" sz="2000" dirty="0">
                <a:cs typeface="Arial" charset="0"/>
              </a:rPr>
              <a:t>SUBMARINE COORDINATE SYSTEM</a:t>
            </a:r>
          </a:p>
          <a:p>
            <a:pPr marL="109538" indent="-109538">
              <a:spcBef>
                <a:spcPct val="20000"/>
              </a:spcBef>
              <a:buFontTx/>
              <a:buChar char="•"/>
              <a:defRPr/>
            </a:pPr>
            <a:r>
              <a:rPr lang="en-US" sz="2000" dirty="0">
                <a:cs typeface="Arial" charset="0"/>
              </a:rPr>
              <a:t>DEFINED IN GERTLER AND HAGEN (1967) AND IMLAY (1959)</a:t>
            </a:r>
          </a:p>
          <a:p>
            <a:pPr marL="566738" lvl="1" indent="-109538">
              <a:spcBef>
                <a:spcPct val="20000"/>
              </a:spcBef>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pic>
        <p:nvPicPr>
          <p:cNvPr id="22535" name="Picture 2"/>
          <p:cNvPicPr>
            <a:picLocks noChangeAspect="1" noChangeArrowheads="1"/>
          </p:cNvPicPr>
          <p:nvPr/>
        </p:nvPicPr>
        <p:blipFill>
          <a:blip r:embed="rId2" cstate="print"/>
          <a:srcRect/>
          <a:stretch>
            <a:fillRect/>
          </a:stretch>
        </p:blipFill>
        <p:spPr bwMode="auto">
          <a:xfrm>
            <a:off x="3276600" y="2514600"/>
            <a:ext cx="4418013" cy="3914775"/>
          </a:xfrm>
          <a:prstGeom prst="rect">
            <a:avLst/>
          </a:prstGeom>
          <a:noFill/>
          <a:ln w="9525">
            <a:noFill/>
            <a:miter lim="800000"/>
            <a:headEnd/>
            <a:tailEnd/>
          </a:ln>
        </p:spPr>
      </p:pic>
      <p:sp>
        <p:nvSpPr>
          <p:cNvPr id="8" name="Rectangle 6"/>
          <p:cNvSpPr>
            <a:spLocks noChangeArrowheads="1"/>
          </p:cNvSpPr>
          <p:nvPr/>
        </p:nvSpPr>
        <p:spPr bwMode="auto">
          <a:xfrm>
            <a:off x="533400" y="4038600"/>
            <a:ext cx="2590800" cy="762000"/>
          </a:xfrm>
          <a:prstGeom prst="rect">
            <a:avLst/>
          </a:prstGeom>
          <a:noFill/>
          <a:ln w="9525">
            <a:noFill/>
            <a:miter lim="800000"/>
            <a:headEnd/>
            <a:tailEnd/>
          </a:ln>
        </p:spPr>
        <p:txBody>
          <a:bodyPr/>
          <a:lstStyle/>
          <a:p>
            <a:pPr marL="109538" indent="-109538">
              <a:spcBef>
                <a:spcPct val="20000"/>
              </a:spcBef>
              <a:buFontTx/>
              <a:buChar char="•"/>
              <a:defRPr/>
            </a:pPr>
            <a:r>
              <a:rPr lang="en-US" dirty="0">
                <a:cs typeface="Arial" charset="0"/>
              </a:rPr>
              <a:t>USED EXCLUSIVELY SINCE THEN</a:t>
            </a:r>
          </a:p>
          <a:p>
            <a:pPr marL="566738" lvl="1" indent="-109538">
              <a:spcBef>
                <a:spcPct val="20000"/>
              </a:spcBef>
              <a:defRPr/>
            </a:pPr>
            <a:endParaRPr lang="en-US" dirty="0">
              <a:cs typeface="Arial" charset="0"/>
            </a:endParaRPr>
          </a:p>
          <a:p>
            <a:pPr marL="409575" lvl="1" indent="-185738">
              <a:spcBef>
                <a:spcPct val="20000"/>
              </a:spcBef>
              <a:buFontTx/>
              <a:buChar char="–"/>
              <a:defRPr/>
            </a:pPr>
            <a:endParaRPr lang="en-US" sz="1600" dirty="0">
              <a:cs typeface="Arial" charset="0"/>
            </a:endParaRPr>
          </a:p>
        </p:txBody>
      </p:sp>
      <p:sp>
        <p:nvSpPr>
          <p:cNvPr id="22537" name="TextBox 8"/>
          <p:cNvSpPr txBox="1">
            <a:spLocks noChangeArrowheads="1"/>
          </p:cNvSpPr>
          <p:nvPr/>
        </p:nvSpPr>
        <p:spPr bwMode="auto">
          <a:xfrm>
            <a:off x="7162800" y="5029200"/>
            <a:ext cx="1066800" cy="369888"/>
          </a:xfrm>
          <a:prstGeom prst="rect">
            <a:avLst/>
          </a:prstGeom>
          <a:noFill/>
          <a:ln w="9525">
            <a:noFill/>
            <a:miter lim="800000"/>
            <a:headEnd/>
            <a:tailEnd/>
          </a:ln>
        </p:spPr>
        <p:txBody>
          <a:bodyPr>
            <a:spAutoFit/>
          </a:bodyPr>
          <a:lstStyle/>
          <a:p>
            <a:r>
              <a:rPr lang="en-US"/>
              <a:t>PITCH</a:t>
            </a:r>
          </a:p>
        </p:txBody>
      </p:sp>
      <p:sp>
        <p:nvSpPr>
          <p:cNvPr id="22538" name="TextBox 9"/>
          <p:cNvSpPr txBox="1">
            <a:spLocks noChangeArrowheads="1"/>
          </p:cNvSpPr>
          <p:nvPr/>
        </p:nvSpPr>
        <p:spPr bwMode="auto">
          <a:xfrm>
            <a:off x="2590800" y="2667000"/>
            <a:ext cx="838200" cy="369888"/>
          </a:xfrm>
          <a:prstGeom prst="rect">
            <a:avLst/>
          </a:prstGeom>
          <a:noFill/>
          <a:ln w="9525">
            <a:noFill/>
            <a:miter lim="800000"/>
            <a:headEnd/>
            <a:tailEnd/>
          </a:ln>
        </p:spPr>
        <p:txBody>
          <a:bodyPr>
            <a:spAutoFit/>
          </a:bodyPr>
          <a:lstStyle/>
          <a:p>
            <a:r>
              <a:rPr lang="en-US"/>
              <a:t>ROLL</a:t>
            </a:r>
          </a:p>
        </p:txBody>
      </p:sp>
      <p:sp>
        <p:nvSpPr>
          <p:cNvPr id="22539" name="TextBox 10"/>
          <p:cNvSpPr txBox="1">
            <a:spLocks noChangeArrowheads="1"/>
          </p:cNvSpPr>
          <p:nvPr/>
        </p:nvSpPr>
        <p:spPr bwMode="auto">
          <a:xfrm>
            <a:off x="7467600" y="3505200"/>
            <a:ext cx="1066800" cy="369888"/>
          </a:xfrm>
          <a:prstGeom prst="rect">
            <a:avLst/>
          </a:prstGeom>
          <a:noFill/>
          <a:ln w="9525">
            <a:noFill/>
            <a:miter lim="800000"/>
            <a:headEnd/>
            <a:tailEnd/>
          </a:ln>
        </p:spPr>
        <p:txBody>
          <a:bodyPr>
            <a:spAutoFit/>
          </a:bodyPr>
          <a:lstStyle/>
          <a:p>
            <a:r>
              <a:rPr lang="en-US"/>
              <a:t>YAW</a:t>
            </a:r>
          </a:p>
        </p:txBody>
      </p:sp>
      <p:sp>
        <p:nvSpPr>
          <p:cNvPr id="12" name="Freeform 11"/>
          <p:cNvSpPr/>
          <p:nvPr/>
        </p:nvSpPr>
        <p:spPr>
          <a:xfrm>
            <a:off x="5511800" y="5626100"/>
            <a:ext cx="1708150" cy="665163"/>
          </a:xfrm>
          <a:custGeom>
            <a:avLst/>
            <a:gdLst>
              <a:gd name="connsiteX0" fmla="*/ 0 w 1708150"/>
              <a:gd name="connsiteY0" fmla="*/ 0 h 664633"/>
              <a:gd name="connsiteX1" fmla="*/ 419100 w 1708150"/>
              <a:gd name="connsiteY1" fmla="*/ 292100 h 664633"/>
              <a:gd name="connsiteX2" fmla="*/ 1511300 w 1708150"/>
              <a:gd name="connsiteY2" fmla="*/ 609600 h 664633"/>
              <a:gd name="connsiteX3" fmla="*/ 1600200 w 1708150"/>
              <a:gd name="connsiteY3" fmla="*/ 622300 h 664633"/>
            </a:gdLst>
            <a:ahLst/>
            <a:cxnLst>
              <a:cxn ang="0">
                <a:pos x="connsiteX0" y="connsiteY0"/>
              </a:cxn>
              <a:cxn ang="0">
                <a:pos x="connsiteX1" y="connsiteY1"/>
              </a:cxn>
              <a:cxn ang="0">
                <a:pos x="connsiteX2" y="connsiteY2"/>
              </a:cxn>
              <a:cxn ang="0">
                <a:pos x="connsiteX3" y="connsiteY3"/>
              </a:cxn>
            </a:cxnLst>
            <a:rect l="l" t="t" r="r" b="b"/>
            <a:pathLst>
              <a:path w="1708150" h="664633">
                <a:moveTo>
                  <a:pt x="0" y="0"/>
                </a:moveTo>
                <a:cubicBezTo>
                  <a:pt x="83608" y="95250"/>
                  <a:pt x="167217" y="190500"/>
                  <a:pt x="419100" y="292100"/>
                </a:cubicBezTo>
                <a:cubicBezTo>
                  <a:pt x="670983" y="393700"/>
                  <a:pt x="1314450" y="554567"/>
                  <a:pt x="1511300" y="609600"/>
                </a:cubicBezTo>
                <a:cubicBezTo>
                  <a:pt x="1708150" y="664633"/>
                  <a:pt x="1654175" y="643466"/>
                  <a:pt x="1600200" y="62230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541" name="TextBox 14"/>
          <p:cNvSpPr txBox="1">
            <a:spLocks noChangeArrowheads="1"/>
          </p:cNvSpPr>
          <p:nvPr/>
        </p:nvSpPr>
        <p:spPr bwMode="auto">
          <a:xfrm>
            <a:off x="7086600" y="6019800"/>
            <a:ext cx="1066800" cy="369888"/>
          </a:xfrm>
          <a:prstGeom prst="rect">
            <a:avLst/>
          </a:prstGeom>
          <a:noFill/>
          <a:ln w="9525">
            <a:noFill/>
            <a:miter lim="800000"/>
            <a:headEnd/>
            <a:tailEnd/>
          </a:ln>
        </p:spPr>
        <p:txBody>
          <a:bodyPr>
            <a:spAutoFit/>
          </a:bodyPr>
          <a:lstStyle/>
          <a:p>
            <a:r>
              <a:rPr lang="en-US"/>
              <a:t>CABLE</a:t>
            </a:r>
          </a:p>
        </p:txBody>
      </p:sp>
      <p:sp>
        <p:nvSpPr>
          <p:cNvPr id="22542" name="Slide Number Placeholder 3"/>
          <p:cNvSpPr>
            <a:spLocks noGrp="1"/>
          </p:cNvSpPr>
          <p:nvPr>
            <p:ph type="sldNum" sz="quarter" idx="12"/>
          </p:nvPr>
        </p:nvSpPr>
        <p:spPr/>
        <p:txBody>
          <a:bodyPr/>
          <a:lstStyle/>
          <a:p>
            <a:pPr>
              <a:defRPr/>
            </a:pPr>
            <a:endParaRPr lang="en-US" dirty="0" smtClean="0"/>
          </a:p>
          <a:p>
            <a:pPr>
              <a:defRPr/>
            </a:pPr>
            <a:fld id="{98F97578-64DE-4598-985A-188731808A89}" type="slidenum">
              <a:rPr lang="en-US" dirty="0" smtClean="0"/>
              <a:pPr>
                <a:defRPr/>
              </a:pPr>
              <a:t>7</a:t>
            </a:fld>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23555" name="Footer Placeholder 2"/>
          <p:cNvSpPr>
            <a:spLocks noGrp="1"/>
          </p:cNvSpPr>
          <p:nvPr>
            <p:ph type="ftr" sz="quarter" idx="11"/>
          </p:nvPr>
        </p:nvSpPr>
        <p:spPr>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23556"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r>
              <a:rPr lang="en-US" sz="2800" dirty="0">
                <a:solidFill>
                  <a:srgbClr val="0000CC"/>
                </a:solidFill>
              </a:rPr>
              <a:t>DCAB ANALYSIS </a:t>
            </a:r>
          </a:p>
          <a:p>
            <a:pPr algn="ctr"/>
            <a:r>
              <a:rPr lang="en-US" sz="2800" dirty="0">
                <a:solidFill>
                  <a:srgbClr val="0000CC"/>
                </a:solidFill>
              </a:rPr>
              <a:t>BUOY HYDRODYNAMIC MODEL</a:t>
            </a:r>
          </a:p>
        </p:txBody>
      </p:sp>
      <p:sp>
        <p:nvSpPr>
          <p:cNvPr id="19464" name="Rectangle 6"/>
          <p:cNvSpPr>
            <a:spLocks noChangeArrowheads="1"/>
          </p:cNvSpPr>
          <p:nvPr/>
        </p:nvSpPr>
        <p:spPr bwMode="auto">
          <a:xfrm>
            <a:off x="609600" y="1600200"/>
            <a:ext cx="7924800" cy="4953000"/>
          </a:xfrm>
          <a:prstGeom prst="rect">
            <a:avLst/>
          </a:prstGeom>
          <a:noFill/>
          <a:ln w="9525">
            <a:noFill/>
            <a:miter lim="800000"/>
            <a:headEnd/>
            <a:tailEnd/>
          </a:ln>
        </p:spPr>
        <p:txBody>
          <a:bodyPr/>
          <a:lstStyle/>
          <a:p>
            <a:pPr marL="109538" indent="-109538">
              <a:spcBef>
                <a:spcPct val="20000"/>
              </a:spcBef>
              <a:buFontTx/>
              <a:buChar char="•"/>
              <a:defRPr/>
            </a:pPr>
            <a:r>
              <a:rPr lang="en-US" sz="2000" dirty="0">
                <a:cs typeface="Arial" charset="0"/>
              </a:rPr>
              <a:t>HYDRODYNAMIC COEFFICENTS DETERMINATION</a:t>
            </a:r>
          </a:p>
          <a:p>
            <a:pPr marL="409575" lvl="1" indent="-185738">
              <a:spcBef>
                <a:spcPct val="20000"/>
              </a:spcBef>
              <a:buFontTx/>
              <a:buChar char="–"/>
              <a:defRPr/>
            </a:pPr>
            <a:r>
              <a:rPr lang="en-US" dirty="0">
                <a:cs typeface="Arial" charset="0"/>
              </a:rPr>
              <a:t>BODXYZ</a:t>
            </a:r>
          </a:p>
          <a:p>
            <a:pPr marL="409575" lvl="1" indent="-185738">
              <a:spcBef>
                <a:spcPct val="20000"/>
              </a:spcBef>
              <a:buFontTx/>
              <a:buChar char="–"/>
              <a:defRPr/>
            </a:pPr>
            <a:r>
              <a:rPr lang="en-US" dirty="0">
                <a:cs typeface="Arial" charset="0"/>
              </a:rPr>
              <a:t>WIND TUNNEL</a:t>
            </a:r>
          </a:p>
          <a:p>
            <a:pPr marL="409575" lvl="1" indent="-185738">
              <a:spcBef>
                <a:spcPct val="20000"/>
              </a:spcBef>
              <a:buFontTx/>
              <a:buChar char="–"/>
              <a:defRPr/>
            </a:pPr>
            <a:r>
              <a:rPr lang="en-US" dirty="0">
                <a:cs typeface="Arial" charset="0"/>
              </a:rPr>
              <a:t>COMMERCIAL ROTORCRAFT CODE (FOR ROTORS)</a:t>
            </a:r>
          </a:p>
          <a:p>
            <a:pPr marL="409575" lvl="1" indent="-185738">
              <a:spcBef>
                <a:spcPct val="20000"/>
              </a:spcBef>
              <a:buFontTx/>
              <a:buChar char="–"/>
              <a:defRPr/>
            </a:pPr>
            <a:r>
              <a:rPr lang="en-US" dirty="0">
                <a:cs typeface="Arial" charset="0"/>
              </a:rPr>
              <a:t> UP TO 201 COEFFICIENTS CAN BE INPUT (BUT SOME ARE TYPICALLY ZERO), INCLUDING ADDED MASS</a:t>
            </a:r>
          </a:p>
          <a:p>
            <a:pPr marL="866775" lvl="2" indent="-185738">
              <a:spcBef>
                <a:spcPct val="20000"/>
              </a:spcBef>
              <a:buFontTx/>
              <a:buChar char="–"/>
              <a:defRPr/>
            </a:pPr>
            <a:r>
              <a:rPr lang="en-US" dirty="0">
                <a:cs typeface="Arial" charset="0"/>
              </a:rPr>
              <a:t>VERT PLANE EX.  </a:t>
            </a:r>
            <a:r>
              <a:rPr lang="en-US" dirty="0" err="1">
                <a:cs typeface="Arial" charset="0"/>
              </a:rPr>
              <a:t>Xuu</a:t>
            </a:r>
            <a:r>
              <a:rPr lang="en-US" dirty="0">
                <a:cs typeface="Arial" charset="0"/>
              </a:rPr>
              <a:t>, </a:t>
            </a:r>
            <a:r>
              <a:rPr lang="en-US" dirty="0" err="1">
                <a:cs typeface="Arial" charset="0"/>
              </a:rPr>
              <a:t>Zuw</a:t>
            </a:r>
            <a:r>
              <a:rPr lang="en-US" dirty="0">
                <a:cs typeface="Arial" charset="0"/>
              </a:rPr>
              <a:t>, </a:t>
            </a:r>
            <a:r>
              <a:rPr lang="en-US" dirty="0" err="1">
                <a:cs typeface="Arial" charset="0"/>
              </a:rPr>
              <a:t>Zw|w</a:t>
            </a:r>
            <a:r>
              <a:rPr lang="en-US" dirty="0">
                <a:cs typeface="Arial" charset="0"/>
              </a:rPr>
              <a:t>|, </a:t>
            </a:r>
            <a:r>
              <a:rPr lang="en-US" dirty="0" err="1">
                <a:cs typeface="Arial" charset="0"/>
              </a:rPr>
              <a:t>Muw</a:t>
            </a:r>
            <a:r>
              <a:rPr lang="en-US" dirty="0">
                <a:cs typeface="Arial" charset="0"/>
              </a:rPr>
              <a:t>, </a:t>
            </a:r>
            <a:r>
              <a:rPr lang="en-US" dirty="0" err="1">
                <a:cs typeface="Arial" charset="0"/>
              </a:rPr>
              <a:t>Muq</a:t>
            </a:r>
            <a:r>
              <a:rPr lang="en-US" dirty="0">
                <a:cs typeface="Arial" charset="0"/>
              </a:rPr>
              <a:t>, </a:t>
            </a:r>
          </a:p>
          <a:p>
            <a:pPr marL="866775" lvl="2" indent="-185738">
              <a:spcBef>
                <a:spcPct val="20000"/>
              </a:spcBef>
              <a:buFontTx/>
              <a:buChar char="–"/>
              <a:defRPr/>
            </a:pPr>
            <a:r>
              <a:rPr lang="en-US" dirty="0">
                <a:cs typeface="Arial" charset="0"/>
              </a:rPr>
              <a:t>LATERAL PLANE EX. </a:t>
            </a:r>
            <a:r>
              <a:rPr lang="en-US" dirty="0" err="1">
                <a:cs typeface="Arial" charset="0"/>
              </a:rPr>
              <a:t>Yuv</a:t>
            </a:r>
            <a:r>
              <a:rPr lang="en-US" dirty="0">
                <a:cs typeface="Arial" charset="0"/>
              </a:rPr>
              <a:t>, </a:t>
            </a:r>
            <a:r>
              <a:rPr lang="en-US" dirty="0" err="1">
                <a:cs typeface="Arial" charset="0"/>
              </a:rPr>
              <a:t>Nuv</a:t>
            </a:r>
            <a:r>
              <a:rPr lang="en-US" dirty="0">
                <a:cs typeface="Arial" charset="0"/>
              </a:rPr>
              <a:t>, </a:t>
            </a:r>
            <a:r>
              <a:rPr lang="en-US" dirty="0" err="1">
                <a:cs typeface="Arial" charset="0"/>
              </a:rPr>
              <a:t>Nur</a:t>
            </a:r>
            <a:endParaRPr lang="en-US" dirty="0">
              <a:cs typeface="Arial" charset="0"/>
            </a:endParaRPr>
          </a:p>
          <a:p>
            <a:pPr marL="409575" lvl="1" indent="-185738">
              <a:spcBef>
                <a:spcPct val="20000"/>
              </a:spcBef>
              <a:buFontTx/>
              <a:buChar char="–"/>
              <a:defRPr/>
            </a:pPr>
            <a:r>
              <a:rPr lang="en-US" dirty="0">
                <a:cs typeface="Arial" charset="0"/>
              </a:rPr>
              <a:t>STREAMLINED METHODS FOR COEFFICENT DETERMINATION</a:t>
            </a:r>
          </a:p>
          <a:p>
            <a:pPr marL="109538" indent="-109538">
              <a:spcBef>
                <a:spcPct val="20000"/>
              </a:spcBef>
              <a:buFontTx/>
              <a:buChar char="•"/>
              <a:defRPr/>
            </a:pPr>
            <a:r>
              <a:rPr lang="en-US" sz="2000" dirty="0">
                <a:cs typeface="Arial" charset="0"/>
              </a:rPr>
              <a:t>PHYSICAL PROPERTIES</a:t>
            </a:r>
          </a:p>
          <a:p>
            <a:pPr marL="409575" lvl="1" indent="-185738">
              <a:spcBef>
                <a:spcPct val="20000"/>
              </a:spcBef>
              <a:buFontTx/>
              <a:buChar char="–"/>
              <a:defRPr/>
            </a:pPr>
            <a:r>
              <a:rPr lang="en-US" dirty="0">
                <a:cs typeface="Arial" charset="0"/>
              </a:rPr>
              <a:t>BG/CG</a:t>
            </a:r>
          </a:p>
          <a:p>
            <a:pPr marL="409575" lvl="1" indent="-185738">
              <a:spcBef>
                <a:spcPct val="20000"/>
              </a:spcBef>
              <a:buFontTx/>
              <a:buChar char="–"/>
              <a:defRPr/>
            </a:pPr>
            <a:r>
              <a:rPr lang="en-US" dirty="0">
                <a:cs typeface="Arial" charset="0"/>
              </a:rPr>
              <a:t>MOMENTS OF INERTIA</a:t>
            </a:r>
          </a:p>
          <a:p>
            <a:pPr marL="109538" indent="-109538">
              <a:spcBef>
                <a:spcPct val="20000"/>
              </a:spcBef>
              <a:buFontTx/>
              <a:buChar char="•"/>
              <a:defRPr/>
            </a:pPr>
            <a:r>
              <a:rPr lang="en-US" sz="2000" dirty="0">
                <a:cs typeface="Arial" charset="0"/>
              </a:rPr>
              <a:t>WAVES – 1</a:t>
            </a:r>
            <a:r>
              <a:rPr lang="en-US" sz="2000" baseline="30000" dirty="0">
                <a:cs typeface="Arial" charset="0"/>
              </a:rPr>
              <a:t>ST</a:t>
            </a:r>
            <a:r>
              <a:rPr lang="en-US" sz="2000" dirty="0">
                <a:cs typeface="Arial" charset="0"/>
              </a:rPr>
              <a:t> ORDER, PIERSON MOSKOWITZ OR BRETCHNEIDER</a:t>
            </a:r>
          </a:p>
          <a:p>
            <a:pPr marL="109538" indent="-109538">
              <a:spcBef>
                <a:spcPct val="20000"/>
              </a:spcBef>
              <a:defRPr/>
            </a:pPr>
            <a:endParaRPr lang="en-US" sz="2000" dirty="0">
              <a:cs typeface="Arial" charset="0"/>
            </a:endParaRPr>
          </a:p>
          <a:p>
            <a:pPr marL="566738" lvl="1" indent="-109538">
              <a:spcBef>
                <a:spcPct val="20000"/>
              </a:spcBef>
              <a:buFontTx/>
              <a:buChar char="•"/>
              <a:defRPr/>
            </a:pPr>
            <a:endParaRPr lang="en-US" sz="2000" dirty="0">
              <a:cs typeface="Arial" charset="0"/>
            </a:endParaRPr>
          </a:p>
          <a:p>
            <a:pPr marL="409575" lvl="1" indent="-185738">
              <a:spcBef>
                <a:spcPct val="20000"/>
              </a:spcBef>
              <a:buFontTx/>
              <a:buChar char="–"/>
              <a:defRPr/>
            </a:pPr>
            <a:endParaRPr lang="en-US" dirty="0">
              <a:cs typeface="Arial" charset="0"/>
            </a:endParaRPr>
          </a:p>
        </p:txBody>
      </p:sp>
      <p:sp>
        <p:nvSpPr>
          <p:cNvPr id="23558" name="Slide Number Placeholder 3"/>
          <p:cNvSpPr>
            <a:spLocks noGrp="1"/>
          </p:cNvSpPr>
          <p:nvPr>
            <p:ph type="sldNum" sz="quarter" idx="12"/>
          </p:nvPr>
        </p:nvSpPr>
        <p:spPr/>
        <p:txBody>
          <a:bodyPr/>
          <a:lstStyle/>
          <a:p>
            <a:pPr>
              <a:defRPr/>
            </a:pPr>
            <a:endParaRPr lang="en-US" dirty="0" smtClean="0"/>
          </a:p>
          <a:p>
            <a:pPr>
              <a:defRPr/>
            </a:pPr>
            <a:fld id="{FAFCEC0E-4423-46E4-B922-268EFEEECAFD}" type="slidenum">
              <a:rPr lang="en-US" dirty="0" smtClean="0"/>
              <a:pPr>
                <a:defRPr/>
              </a:pPr>
              <a:t>8</a:t>
            </a:fld>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a:xfrm>
            <a:off x="381000" y="6324600"/>
            <a:ext cx="1905000" cy="381000"/>
          </a:xfrm>
        </p:spPr>
        <p:txBody>
          <a:bodyPr/>
          <a:lstStyle/>
          <a:p>
            <a:pPr>
              <a:defRPr/>
            </a:pPr>
            <a:endParaRPr lang="en-US" dirty="0">
              <a:latin typeface="Times New Roman" pitchFamily="18" charset="0"/>
            </a:endParaRPr>
          </a:p>
          <a:p>
            <a:pPr>
              <a:defRPr/>
            </a:pPr>
            <a:r>
              <a:rPr lang="en-US" sz="1200" dirty="0" smtClean="0"/>
              <a:t>04/24/2012</a:t>
            </a:r>
            <a:endParaRPr lang="en-US" sz="1200" dirty="0"/>
          </a:p>
        </p:txBody>
      </p:sp>
      <p:sp>
        <p:nvSpPr>
          <p:cNvPr id="24579" name="Footer Placeholder 2"/>
          <p:cNvSpPr>
            <a:spLocks noGrp="1"/>
          </p:cNvSpPr>
          <p:nvPr>
            <p:ph type="ftr" sz="quarter" idx="11"/>
          </p:nvPr>
        </p:nvSpPr>
        <p:spPr>
          <a:noFill/>
        </p:spPr>
        <p:txBody>
          <a:bodyPr/>
          <a:lstStyle/>
          <a:p>
            <a:endParaRPr lang="en-US" smtClean="0">
              <a:latin typeface="Times New Roman" pitchFamily="18" charset="0"/>
            </a:endParaRPr>
          </a:p>
          <a:p>
            <a:r>
              <a:rPr lang="en-US" sz="1100" smtClean="0">
                <a:latin typeface="Times New Roman" pitchFamily="18" charset="0"/>
              </a:rPr>
              <a:t>Public Release – Distribution  Unlimited</a:t>
            </a:r>
          </a:p>
        </p:txBody>
      </p:sp>
      <p:sp>
        <p:nvSpPr>
          <p:cNvPr id="24580" name="Rectangle 2"/>
          <p:cNvSpPr>
            <a:spLocks noChangeArrowheads="1"/>
          </p:cNvSpPr>
          <p:nvPr/>
        </p:nvSpPr>
        <p:spPr bwMode="auto">
          <a:xfrm>
            <a:off x="533400" y="152400"/>
            <a:ext cx="6400800" cy="914400"/>
          </a:xfrm>
          <a:prstGeom prst="rect">
            <a:avLst/>
          </a:prstGeom>
          <a:noFill/>
          <a:ln w="9525">
            <a:noFill/>
            <a:miter lim="800000"/>
            <a:headEnd/>
            <a:tailEnd/>
          </a:ln>
        </p:spPr>
        <p:txBody>
          <a:bodyPr anchor="ctr"/>
          <a:lstStyle/>
          <a:p>
            <a:pPr algn="ctr"/>
            <a:r>
              <a:rPr lang="en-US" sz="2800" dirty="0">
                <a:solidFill>
                  <a:srgbClr val="0000CC"/>
                </a:solidFill>
              </a:rPr>
              <a:t>DCAB ANALYSIS </a:t>
            </a:r>
          </a:p>
          <a:p>
            <a:pPr algn="ctr"/>
            <a:r>
              <a:rPr lang="en-US" sz="2800" dirty="0">
                <a:solidFill>
                  <a:srgbClr val="0000CC"/>
                </a:solidFill>
              </a:rPr>
              <a:t>CABLE MODEL</a:t>
            </a:r>
          </a:p>
        </p:txBody>
      </p:sp>
      <p:sp>
        <p:nvSpPr>
          <p:cNvPr id="19464" name="Rectangle 6"/>
          <p:cNvSpPr>
            <a:spLocks noChangeArrowheads="1"/>
          </p:cNvSpPr>
          <p:nvPr/>
        </p:nvSpPr>
        <p:spPr bwMode="auto">
          <a:xfrm>
            <a:off x="609600" y="1219200"/>
            <a:ext cx="7924800" cy="5410200"/>
          </a:xfrm>
          <a:prstGeom prst="rect">
            <a:avLst/>
          </a:prstGeom>
          <a:noFill/>
          <a:ln w="9525">
            <a:noFill/>
            <a:miter lim="800000"/>
            <a:headEnd/>
            <a:tailEnd/>
          </a:ln>
        </p:spPr>
        <p:txBody>
          <a:bodyPr/>
          <a:lstStyle/>
          <a:p>
            <a:pPr marL="109538" indent="-109538">
              <a:spcBef>
                <a:spcPct val="20000"/>
              </a:spcBef>
              <a:buFontTx/>
              <a:buChar char="•"/>
              <a:defRPr/>
            </a:pPr>
            <a:r>
              <a:rPr lang="en-US" dirty="0">
                <a:cs typeface="Arial" charset="0"/>
              </a:rPr>
              <a:t>HYDRODYNAMIC COEFFICENTS DETERMINATION</a:t>
            </a:r>
          </a:p>
          <a:p>
            <a:pPr marL="409575" lvl="1" indent="-185738">
              <a:spcBef>
                <a:spcPct val="20000"/>
              </a:spcBef>
              <a:buFontTx/>
              <a:buChar char="–"/>
              <a:defRPr/>
            </a:pPr>
            <a:r>
              <a:rPr lang="en-US" sz="1600" dirty="0">
                <a:cs typeface="Arial" charset="0"/>
              </a:rPr>
              <a:t>LOADING FUNCTIONS</a:t>
            </a:r>
          </a:p>
          <a:p>
            <a:pPr marL="866775" lvl="2" indent="-185738">
              <a:spcBef>
                <a:spcPct val="20000"/>
              </a:spcBef>
              <a:buFontTx/>
              <a:buChar char="–"/>
              <a:defRPr/>
            </a:pPr>
            <a:r>
              <a:rPr lang="en-US" sz="1600" dirty="0">
                <a:cs typeface="Arial" charset="0"/>
              </a:rPr>
              <a:t>DEVELOPED AT DTMB BY PODE AND OTHERS</a:t>
            </a:r>
          </a:p>
          <a:p>
            <a:pPr marL="866775" lvl="2" indent="-185738">
              <a:spcBef>
                <a:spcPct val="20000"/>
              </a:spcBef>
              <a:buFontTx/>
              <a:buChar char="–"/>
              <a:defRPr/>
            </a:pPr>
            <a:r>
              <a:rPr lang="en-US" sz="1600" dirty="0">
                <a:cs typeface="Arial" charset="0"/>
              </a:rPr>
              <a:t>CLASSIC REPORTS IN THE 1970-1990s</a:t>
            </a:r>
          </a:p>
          <a:p>
            <a:pPr marL="409575" lvl="1" indent="-185738">
              <a:spcBef>
                <a:spcPct val="20000"/>
              </a:spcBef>
              <a:buFontTx/>
              <a:buChar char="–"/>
              <a:defRPr/>
            </a:pPr>
            <a:r>
              <a:rPr lang="en-US" sz="1600" dirty="0">
                <a:cs typeface="Arial" charset="0"/>
              </a:rPr>
              <a:t>THEORY</a:t>
            </a:r>
          </a:p>
          <a:p>
            <a:pPr marL="409575" lvl="1" indent="-185738">
              <a:spcBef>
                <a:spcPct val="20000"/>
              </a:spcBef>
              <a:buFontTx/>
              <a:buChar char="–"/>
              <a:defRPr/>
            </a:pPr>
            <a:r>
              <a:rPr lang="en-US" sz="1600" dirty="0">
                <a:cs typeface="Arial" charset="0"/>
              </a:rPr>
              <a:t>WATER BASIN TESTING</a:t>
            </a:r>
          </a:p>
          <a:p>
            <a:pPr marL="109538" indent="-109538">
              <a:spcBef>
                <a:spcPct val="20000"/>
              </a:spcBef>
              <a:buFontTx/>
              <a:buChar char="•"/>
              <a:defRPr/>
            </a:pPr>
            <a:r>
              <a:rPr lang="en-US" dirty="0">
                <a:cs typeface="Arial" charset="0"/>
              </a:rPr>
              <a:t>SIMPLIFICATION REGARDING MASS</a:t>
            </a:r>
          </a:p>
          <a:p>
            <a:pPr marL="409575" lvl="1" indent="-185738">
              <a:spcBef>
                <a:spcPct val="20000"/>
              </a:spcBef>
              <a:buFontTx/>
              <a:buChar char="–"/>
              <a:defRPr/>
            </a:pPr>
            <a:r>
              <a:rPr lang="en-US" sz="1600" dirty="0">
                <a:cs typeface="Arial" charset="0"/>
              </a:rPr>
              <a:t>INCLUDED IN STEADY CALCULATIONS</a:t>
            </a:r>
          </a:p>
          <a:p>
            <a:pPr marL="409575" lvl="1" indent="-185738">
              <a:spcBef>
                <a:spcPct val="20000"/>
              </a:spcBef>
              <a:buFontTx/>
              <a:buChar char="–"/>
              <a:defRPr/>
            </a:pPr>
            <a:r>
              <a:rPr lang="en-US" sz="1600" dirty="0">
                <a:cs typeface="Arial" charset="0"/>
              </a:rPr>
              <a:t>NOT INCLUDED IN DYNAMIC CALCULATIONS</a:t>
            </a:r>
          </a:p>
          <a:p>
            <a:pPr marL="866775" lvl="2" indent="-185738">
              <a:spcBef>
                <a:spcPct val="20000"/>
              </a:spcBef>
              <a:buFontTx/>
              <a:buChar char="–"/>
              <a:defRPr/>
            </a:pPr>
            <a:r>
              <a:rPr lang="en-US" sz="1600" dirty="0">
                <a:cs typeface="Arial" charset="0"/>
              </a:rPr>
              <a:t>ALMOST ALWAYS A VERY SMALL CONTRIBUTOR TO FORCES IN CABLE SYSTEMS, EXCEPT FOR SNAP LOADING</a:t>
            </a:r>
          </a:p>
          <a:p>
            <a:pPr marL="866775" lvl="2" indent="-185738">
              <a:spcBef>
                <a:spcPct val="20000"/>
              </a:spcBef>
              <a:buFontTx/>
              <a:buChar char="–"/>
              <a:defRPr/>
            </a:pPr>
            <a:r>
              <a:rPr lang="en-US" sz="1600" dirty="0">
                <a:cs typeface="Arial" charset="0"/>
              </a:rPr>
              <a:t>NOT NECESSARY FOR DESIGN PURPOSES</a:t>
            </a:r>
          </a:p>
          <a:p>
            <a:pPr marL="866775" lvl="2" indent="-185738">
              <a:spcBef>
                <a:spcPct val="20000"/>
              </a:spcBef>
              <a:buFontTx/>
              <a:buChar char="–"/>
              <a:defRPr/>
            </a:pPr>
            <a:r>
              <a:rPr lang="en-US" sz="1600" dirty="0">
                <a:cs typeface="Arial" charset="0"/>
              </a:rPr>
              <a:t>IN SNAP LOADING, THE CABLE MASS IS STILL OFTEN NOT A LARGE CONTRIBUTOR TO SYSTEM INERTIAL LOADING</a:t>
            </a:r>
          </a:p>
          <a:p>
            <a:pPr marL="866775" lvl="2" indent="-185738">
              <a:spcBef>
                <a:spcPct val="20000"/>
              </a:spcBef>
              <a:buFontTx/>
              <a:buChar char="–"/>
              <a:defRPr/>
            </a:pPr>
            <a:r>
              <a:rPr lang="en-US" sz="1600" dirty="0">
                <a:cs typeface="Arial" charset="0"/>
              </a:rPr>
              <a:t>GREATLY INCREASES SPEED OF COMPUTATION</a:t>
            </a:r>
          </a:p>
          <a:p>
            <a:pPr marL="409575" lvl="1" indent="-185738">
              <a:spcBef>
                <a:spcPct val="20000"/>
              </a:spcBef>
              <a:buFont typeface="Arial" pitchFamily="34" charset="0"/>
              <a:buChar char="•"/>
              <a:defRPr/>
            </a:pPr>
            <a:r>
              <a:rPr lang="en-US" dirty="0">
                <a:cs typeface="Arial" charset="0"/>
              </a:rPr>
              <a:t>IF DYNAMICS REQUIRE MASS, CODE 53 USES OTHER PROGRAMS SUCH AS SEADYN</a:t>
            </a:r>
          </a:p>
          <a:p>
            <a:pPr marL="409575" lvl="1" indent="-185738">
              <a:spcBef>
                <a:spcPct val="20000"/>
              </a:spcBef>
              <a:buFontTx/>
              <a:buChar char="–"/>
              <a:defRPr/>
            </a:pPr>
            <a:endParaRPr lang="en-US" sz="1600" dirty="0">
              <a:cs typeface="Arial" charset="0"/>
            </a:endParaRPr>
          </a:p>
          <a:p>
            <a:pPr marL="866775" lvl="2" indent="-185738">
              <a:spcBef>
                <a:spcPct val="20000"/>
              </a:spcBef>
              <a:buFontTx/>
              <a:buChar char="–"/>
              <a:defRPr/>
            </a:pPr>
            <a:endParaRPr lang="en-US" sz="1600" dirty="0">
              <a:cs typeface="Arial" charset="0"/>
            </a:endParaRPr>
          </a:p>
          <a:p>
            <a:pPr marL="109538" indent="-109538">
              <a:spcBef>
                <a:spcPct val="20000"/>
              </a:spcBef>
              <a:defRPr/>
            </a:pPr>
            <a:endParaRPr lang="en-US" dirty="0">
              <a:cs typeface="Arial" charset="0"/>
            </a:endParaRPr>
          </a:p>
          <a:p>
            <a:pPr marL="566738" lvl="1" indent="-109538">
              <a:spcBef>
                <a:spcPct val="20000"/>
              </a:spcBef>
              <a:buFontTx/>
              <a:buChar char="•"/>
              <a:defRPr/>
            </a:pPr>
            <a:endParaRPr lang="en-US" dirty="0">
              <a:cs typeface="Arial" charset="0"/>
            </a:endParaRPr>
          </a:p>
          <a:p>
            <a:pPr marL="409575" lvl="1" indent="-185738">
              <a:spcBef>
                <a:spcPct val="20000"/>
              </a:spcBef>
              <a:buFontTx/>
              <a:buChar char="–"/>
              <a:defRPr/>
            </a:pPr>
            <a:endParaRPr lang="en-US" sz="1600" dirty="0">
              <a:cs typeface="Arial" charset="0"/>
            </a:endParaRPr>
          </a:p>
        </p:txBody>
      </p:sp>
      <p:sp>
        <p:nvSpPr>
          <p:cNvPr id="24582" name="Slide Number Placeholder 3"/>
          <p:cNvSpPr>
            <a:spLocks noGrp="1"/>
          </p:cNvSpPr>
          <p:nvPr>
            <p:ph type="sldNum" sz="quarter" idx="12"/>
          </p:nvPr>
        </p:nvSpPr>
        <p:spPr/>
        <p:txBody>
          <a:bodyPr/>
          <a:lstStyle/>
          <a:p>
            <a:pPr>
              <a:defRPr/>
            </a:pPr>
            <a:endParaRPr lang="en-US" dirty="0" smtClean="0"/>
          </a:p>
          <a:p>
            <a:pPr>
              <a:defRPr/>
            </a:pPr>
            <a:fld id="{6577CB0C-026A-4D38-B1DC-A7251AF3697D}" type="slidenum">
              <a:rPr lang="en-US" dirty="0" smtClean="0"/>
              <a:pPr>
                <a:defRPr/>
              </a:pPr>
              <a:t>9</a:t>
            </a:fld>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1604</TotalTime>
  <Words>4366</Words>
  <Application>Microsoft Office PowerPoint</Application>
  <PresentationFormat>On-screen Show (4:3)</PresentationFormat>
  <Paragraphs>1431</Paragraphs>
  <Slides>57</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Default Design</vt:lpstr>
      <vt:lpstr>Photo Editor Photo</vt:lpstr>
      <vt:lpstr>VISIO</vt:lpstr>
      <vt:lpstr>PowerPoint Presentation</vt:lpstr>
      <vt:lpstr>PowerPoint Presentation</vt:lpstr>
      <vt:lpstr>Marine &amp; Aviation Division Technical Capabilities</vt:lpstr>
      <vt:lpstr>VEHICLE DYNAMIC SIMULATION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Rotor Forces</vt:lpstr>
      <vt:lpstr>Platform Stability</vt:lpstr>
      <vt:lpstr>Platform Stability</vt:lpstr>
      <vt:lpstr>Platform Stability</vt:lpstr>
      <vt:lpstr>Platform Stability</vt:lpstr>
      <vt:lpstr>Platform Stability</vt:lpstr>
      <vt:lpstr>Platform Stability</vt:lpstr>
      <vt:lpstr>Platform Stability</vt:lpstr>
      <vt:lpstr>Dynamic Stability –  Mooring Point Separation</vt:lpstr>
      <vt:lpstr>Platform Stability</vt:lpstr>
      <vt:lpstr>Platform Stability</vt:lpstr>
      <vt:lpstr>Dynamic Stability</vt:lpstr>
      <vt:lpstr>Dynamic Stability</vt:lpstr>
      <vt:lpstr>Dynamic Stability</vt:lpstr>
      <vt:lpstr>Dynamic Stability</vt:lpstr>
      <vt:lpstr>Dynamic Stability</vt:lpstr>
      <vt:lpstr>Dynamic Stability</vt:lpstr>
      <vt:lpstr>Dynamic Stability</vt:lpstr>
      <vt:lpstr>Dynamic Stability</vt:lpstr>
      <vt:lpstr>Dynamic Stability</vt:lpstr>
      <vt:lpstr>Dynamic Stability</vt:lpstr>
      <vt:lpstr>WORK DO BE DONE FOR 2 ROTOR VARIANT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stephen.ebner</dc:creator>
  <cp:lastModifiedBy>Kenneth Gluck</cp:lastModifiedBy>
  <cp:revision>125</cp:revision>
  <dcterms:created xsi:type="dcterms:W3CDTF">2009-02-25T20:15:24Z</dcterms:created>
  <dcterms:modified xsi:type="dcterms:W3CDTF">2013-06-01T20:25:57Z</dcterms:modified>
</cp:coreProperties>
</file>